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2" r:id="rId4"/>
    <p:sldId id="258" r:id="rId5"/>
    <p:sldId id="264" r:id="rId6"/>
    <p:sldId id="278" r:id="rId7"/>
    <p:sldId id="273" r:id="rId8"/>
    <p:sldId id="274" r:id="rId9"/>
    <p:sldId id="275" r:id="rId10"/>
    <p:sldId id="276" r:id="rId11"/>
    <p:sldId id="270" r:id="rId12"/>
    <p:sldId id="271" r:id="rId13"/>
    <p:sldId id="272" r:id="rId14"/>
    <p:sldId id="265" r:id="rId15"/>
    <p:sldId id="266" r:id="rId16"/>
    <p:sldId id="280" r:id="rId17"/>
    <p:sldId id="267" r:id="rId18"/>
    <p:sldId id="268" r:id="rId19"/>
    <p:sldId id="269" r:id="rId20"/>
    <p:sldId id="257" r:id="rId21"/>
    <p:sldId id="263" r:id="rId22"/>
    <p:sldId id="279" r:id="rId23"/>
    <p:sldId id="277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9334-AFBE-4E95-BE48-78C404F13586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01A44-9F73-4A26-B61D-A8BEC8AFD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71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12508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is.cuni.cz/webapps" TargetMode="External"/><Relationship Id="rId5" Type="http://schemas.openxmlformats.org/officeDocument/2006/relationships/hyperlink" Target="https://cuni.cz/UK-13823.html" TargetMode="External"/><Relationship Id="rId4" Type="http://schemas.openxmlformats.org/officeDocument/2006/relationships/hyperlink" Target="https://cuni.cz/UK-8906.htm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baseline="0" dirty="0">
                <a:latin typeface="CIDFont+F1"/>
              </a:rPr>
              <a:t>odevzdání výstupu: článek, publikace, sborník z konference, odborný katalog (jehož součástí jsou prameny, literatura, badatelský postup)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01A44-9F73-4A26-B61D-A8BEC8AFD64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670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850" indent="-450850" algn="just">
              <a:buFont typeface="Wingdings" panose="05000000000000000000" pitchFamily="2" charset="2"/>
              <a:buChar char="v"/>
            </a:pPr>
            <a:r>
              <a:rPr lang="cs-CZ" sz="1200" b="0" i="0" u="sng" dirty="0">
                <a:solidFill>
                  <a:srgbClr val="CC2C32"/>
                </a:solidFill>
                <a:effectLst/>
                <a:hlinkClick r:id="rId3"/>
              </a:rPr>
              <a:t>Zásady činnosti Grantové agentury Univerzity Karlovy</a:t>
            </a:r>
            <a:r>
              <a:rPr lang="cs-CZ" sz="1200" b="0" i="0" dirty="0">
                <a:solidFill>
                  <a:srgbClr val="333333"/>
                </a:solidFill>
                <a:effectLst/>
              </a:rPr>
              <a:t> upravují realizaci grantového financování</a:t>
            </a:r>
          </a:p>
          <a:p>
            <a:pPr marL="450850" indent="-450850" algn="just">
              <a:buFont typeface="Wingdings" panose="05000000000000000000" pitchFamily="2" charset="2"/>
              <a:buChar char="v"/>
            </a:pPr>
            <a:r>
              <a:rPr lang="cs-CZ" sz="1200" b="0" i="0" u="sng" dirty="0">
                <a:solidFill>
                  <a:srgbClr val="CC2C32"/>
                </a:solidFill>
                <a:effectLst/>
                <a:hlinkClick r:id="rId4"/>
              </a:rPr>
              <a:t>Grantový řád </a:t>
            </a:r>
            <a:r>
              <a:rPr lang="cs-CZ" sz="1200" b="0" i="0" dirty="0">
                <a:solidFill>
                  <a:srgbClr val="333333"/>
                </a:solidFill>
                <a:effectLst/>
              </a:rPr>
              <a:t>řídí se jím činnost GA UK</a:t>
            </a:r>
          </a:p>
          <a:p>
            <a:pPr marL="450850" indent="-450850" algn="just">
              <a:buFont typeface="Wingdings" panose="05000000000000000000" pitchFamily="2" charset="2"/>
              <a:buChar char="v"/>
            </a:pPr>
            <a:r>
              <a:rPr lang="cs-CZ" sz="1200" b="0" i="0" u="sng" dirty="0">
                <a:solidFill>
                  <a:srgbClr val="CC2C32"/>
                </a:solidFill>
                <a:effectLst/>
                <a:hlinkClick r:id="rId5"/>
              </a:rPr>
              <a:t>Vyhlášení 22. kola Grantové agentury Univerzity Karlovy (rok 2025)</a:t>
            </a:r>
            <a:endParaRPr lang="cs-CZ" sz="1200" b="0" i="0" dirty="0">
              <a:solidFill>
                <a:srgbClr val="333333"/>
              </a:solidFill>
              <a:effectLst/>
            </a:endParaRPr>
          </a:p>
          <a:p>
            <a:pPr marL="450850" indent="-450850" algn="just">
              <a:buFont typeface="Wingdings" panose="05000000000000000000" pitchFamily="2" charset="2"/>
              <a:buChar char="v"/>
            </a:pPr>
            <a:r>
              <a:rPr lang="pl-PL" sz="1200" b="0" i="0" dirty="0">
                <a:solidFill>
                  <a:srgbClr val="333333"/>
                </a:solidFill>
                <a:effectLst/>
                <a:hlinkClick r:id="rId6"/>
              </a:rPr>
              <a:t>www.is.cuni.cz/webapps</a:t>
            </a:r>
            <a:r>
              <a:rPr lang="pl-PL" sz="1200" b="0" i="0" dirty="0">
                <a:solidFill>
                  <a:srgbClr val="333333"/>
                </a:solidFill>
                <a:effectLst/>
              </a:rPr>
              <a:t> vsup do grantové aplikce na podání projektu</a:t>
            </a:r>
            <a:endParaRPr lang="cs-CZ" sz="1200" b="0" i="0" dirty="0">
              <a:solidFill>
                <a:srgbClr val="333333"/>
              </a:solidFill>
              <a:effectLst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01A44-9F73-4A26-B61D-A8BEC8AFD64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0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dirty="0">
                <a:solidFill>
                  <a:srgbClr val="000000"/>
                </a:solidFill>
                <a:latin typeface="CIDFont+F3"/>
              </a:rPr>
              <a:t>Charakteristika řešitelského týmu – jméno, úvazek, úkoly v projektu – stručný popis.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01A44-9F73-4A26-B61D-A8BEC8AFD64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30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dirty="0">
                <a:solidFill>
                  <a:srgbClr val="000000"/>
                </a:solidFill>
                <a:latin typeface="CIDFont+F3"/>
              </a:rPr>
              <a:t>Charakteristika řešitelského týmu – jméno, úvazek, úkoly v projektu – stručný popis.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01A44-9F73-4A26-B61D-A8BEC8AFD64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87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dirty="0">
                <a:solidFill>
                  <a:srgbClr val="000000"/>
                </a:solidFill>
                <a:latin typeface="CIDFont+F3"/>
              </a:rPr>
              <a:t>Charakteristika řešitelského týmu – jméno, úvazek, úkoly v projektu – stručný popis.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01A44-9F73-4A26-B61D-A8BEC8AFD64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61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dirty="0">
                <a:solidFill>
                  <a:srgbClr val="000000"/>
                </a:solidFill>
                <a:latin typeface="CIDFont+F3"/>
              </a:rPr>
              <a:t>Charakteristika řešitelského týmu – jméno, úvazek, úkoly v projektu – stručný popis.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01A44-9F73-4A26-B61D-A8BEC8AFD64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04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dirty="0">
                <a:solidFill>
                  <a:srgbClr val="000000"/>
                </a:solidFill>
                <a:latin typeface="CIDFont+F3"/>
              </a:rPr>
              <a:t>Charakteristika řešitelského týmu – jméno, úvazek, úkoly v projektu – stručný popis.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01A44-9F73-4A26-B61D-A8BEC8AFD64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575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Posouzení, zda je projekt označený jako interdisciplinární oprávněně, je v pravomoci Grantové rady.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01A44-9F73-4A26-B61D-A8BEC8AFD64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141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Posouzení, zda je projekt označený jako interdisciplinární oprávněně, je v pravomoci Grantové rady.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01A44-9F73-4A26-B61D-A8BEC8AFD64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883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Posouzení, zda je projekt označený jako interdisciplinární oprávněně, je v pravomoci Grantové rady.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000000"/>
                </a:solidFill>
                <a:latin typeface="CIDFont+F3"/>
              </a:rPr>
              <a:t>a) účast na vysokoškolských vědeckých soutěžích; b) prezentaci vlastních výsledků na konferencích a příp. publikace; c) zapojení do řešení dílčích úkolů jiných projektů.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01A44-9F73-4A26-B61D-A8BEC8AFD64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7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77EAD-4471-248B-5E14-ED7974E99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33DE1A-40E3-C146-D1B1-D8201EAAD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B3FC06-8516-D2FA-F672-0205CED8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0DB2-B766-4DF1-AB86-FD4F0B48295A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69B005-EE8D-6313-9CA7-D7D264784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F4AD0-14C2-381F-EAFE-B48C3341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9F65-323C-41DF-AFDD-53033ABA7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09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8EA45-52E9-75C3-F228-3AAAA095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C6D1DE-17D6-FF25-B275-75748C65D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8135FC-2CC7-F913-4A41-8DF2E437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0DB2-B766-4DF1-AB86-FD4F0B48295A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5896DF-E74E-9A50-9D4D-E2C3B0A0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44DFC-F614-D56A-5FCE-0FF3035C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9F65-323C-41DF-AFDD-53033ABA7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45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F682B58-7ED4-288B-6A5B-E106E2CBC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8EEF77-7BBD-D601-2442-1CF017D3C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00B66F-F58E-6C70-A905-E4E71DC12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0DB2-B766-4DF1-AB86-FD4F0B48295A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E01E2E-A76D-F5F3-A785-4F2AA33C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C81D97-2BC9-F67D-2FF5-D538F87D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9F65-323C-41DF-AFDD-53033ABA7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65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890D76-FFE9-EC36-5CF3-D43B5D80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AE8899-40D7-1604-CD8F-00186E0E1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A5624A-DB4B-C81E-8814-68210744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0DB2-B766-4DF1-AB86-FD4F0B48295A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8BAEF5-B2FD-FE55-597C-C86A443F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46F559-1F62-DE76-AF15-92011D6C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9F65-323C-41DF-AFDD-53033ABA7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63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122CB-C075-E553-6A60-EB0416B5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87FA0A-216E-6B7A-A54F-E2F895883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1F3321-9A51-97A4-AEAF-F5AE2682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0DB2-B766-4DF1-AB86-FD4F0B48295A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64AA9C-47F6-040B-B52C-529F7681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19F82D-7276-BAA1-C0D0-F0A1878C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9F65-323C-41DF-AFDD-53033ABA7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69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7CA86-C1F7-002A-AD9A-01BCBA4F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717BB6-C694-998B-9DB8-E8A323836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4AC767-B1A1-DA92-1DAC-ED039A6DF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AF6DD5-1ECA-1405-D035-0FD8D178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0DB2-B766-4DF1-AB86-FD4F0B48295A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3F1387-792E-A90C-D0ED-47D2D9CF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8610B3-A821-4E28-0994-3C2554AA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9F65-323C-41DF-AFDD-53033ABA7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99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E874D-29B5-9AE6-5500-D46F567F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41313E-083D-EFC3-8566-0EA02D144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7541CF-110E-F790-E7A7-80D1241CD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24A37E-E49C-374A-1C0C-97E87FCE9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76A967-97A2-606B-03BE-B6CBF88CD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3E1BC01-AB4D-467E-BAC8-A0B916A3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0DB2-B766-4DF1-AB86-FD4F0B48295A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2982E7-372F-0F07-099A-D53F648F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6169829-19B9-1F07-62B9-A4AD037A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9F65-323C-41DF-AFDD-53033ABA7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80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31A12D-4F73-3EF7-90B8-5AF9D838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4CC2C8-34A4-E202-D7CE-65888B26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0DB2-B766-4DF1-AB86-FD4F0B48295A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B602E1-6497-6484-DF92-57ED0188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84FC77-2A3A-6EF8-E3CC-0DE17DAC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9F65-323C-41DF-AFDD-53033ABA7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26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8DD6ED6-91DD-A6D5-B9AB-5B06A1A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0DB2-B766-4DF1-AB86-FD4F0B48295A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C14F08-7D4C-9530-BDBC-A20DB8F1D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8D23CF-5FDE-E36E-B4DA-1BBA4862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9F65-323C-41DF-AFDD-53033ABA7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6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55AC8-057C-5570-FA98-838CFF73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C54F43-3760-04EE-03FF-373F9696B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306DD0-BECF-B713-90B1-D721C9D3B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2BDA55-E292-912E-243B-82D03FD1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0DB2-B766-4DF1-AB86-FD4F0B48295A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9B9EA2-ED84-8D26-D481-BBF81B5A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EA7F08-5182-34BE-8C0D-52527CFD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9F65-323C-41DF-AFDD-53033ABA7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20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D565F-682F-216A-F3F3-F13BC975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3D86B8B-E110-8CD3-F67B-3FF6DD4D1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11C02C-5559-0B35-2A42-2ED5C3F00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FAE07C-93D3-7AEC-1C77-FD17184D3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0DB2-B766-4DF1-AB86-FD4F0B48295A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A016F7-0915-D144-6CDC-46C35585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E7F839-3DFD-A316-A56B-BC019157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9F65-323C-41DF-AFDD-53033ABA7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46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F70C366-7A5B-1EB4-2646-2BED95B2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4436AA-9816-2A61-015A-E8A02388F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3980D4-E769-CA06-0292-2A2BD4ADC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B60DB2-B766-4DF1-AB86-FD4F0B48295A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3DDDE6-5E2A-AF77-F6E1-ADAE48FE6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8AAD36-1022-5198-F9D5-36F4C831A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7D9F65-323C-41DF-AFDD-53033ABA7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49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s.cuni.cz/webapp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uni.cz/UK-2446-version1-infromace_k_podani_prihlasky_2024.pdf" TargetMode="External"/><Relationship Id="rId3" Type="http://schemas.openxmlformats.org/officeDocument/2006/relationships/hyperlink" Target="https://cuni.cz/UK-12508.html" TargetMode="External"/><Relationship Id="rId7" Type="http://schemas.openxmlformats.org/officeDocument/2006/relationships/hyperlink" Target="http://www.is.cuni.cz/webap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uni.cz/UK-9961.html" TargetMode="External"/><Relationship Id="rId5" Type="http://schemas.openxmlformats.org/officeDocument/2006/relationships/hyperlink" Target="https://cuni.cz/UK-13823.html" TargetMode="External"/><Relationship Id="rId10" Type="http://schemas.openxmlformats.org/officeDocument/2006/relationships/hyperlink" Target="https://cuni.cz/UK-2446-version1-informace_k_pdf_priloze___navrh_projektu.pdf" TargetMode="External"/><Relationship Id="rId4" Type="http://schemas.openxmlformats.org/officeDocument/2006/relationships/hyperlink" Target="https://cuni.cz/UK-8906.html" TargetMode="External"/><Relationship Id="rId9" Type="http://schemas.openxmlformats.org/officeDocument/2006/relationships/hyperlink" Target="https://cuni.cz/UK-2446-version1-informace_k_priloham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nata.novotna@ff.cuni.cz" TargetMode="External"/><Relationship Id="rId2" Type="http://schemas.openxmlformats.org/officeDocument/2006/relationships/hyperlink" Target="mailto:milena.merhoutova@ff.cuni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2247-DEC2-9F94-1AFE-0C41DB8F9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00168"/>
            <a:ext cx="3687491" cy="2106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cs-CZ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yhlášení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22</a:t>
            </a:r>
            <a:r>
              <a:rPr lang="cs-CZ" sz="3600" dirty="0">
                <a:latin typeface="Cambria" panose="02040503050406030204" pitchFamily="18" charset="0"/>
                <a:ea typeface="Cambria" panose="02040503050406030204" pitchFamily="18" charset="0"/>
              </a:rPr>
              <a:t>. kola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3600" dirty="0">
                <a:latin typeface="Cambria" panose="02040503050406030204" pitchFamily="18" charset="0"/>
                <a:ea typeface="Cambria" panose="02040503050406030204" pitchFamily="18" charset="0"/>
              </a:rPr>
              <a:t>pro rok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BD21FD-E93A-A9A1-F003-D92EFCB3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111"/>
          <a:stretch/>
        </p:blipFill>
        <p:spPr>
          <a:xfrm>
            <a:off x="-2" y="10"/>
            <a:ext cx="12192002" cy="3428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C81CC9-EAC3-3907-9268-3A583E3B6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00" y="340185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5915B0-4647-B7BB-3CDF-D62A16FCB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416CD1-48B0-ADCA-33F6-A12FBD9EE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8239DC34-DF98-4FA9-02D3-D75464F51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1546" y="4088724"/>
            <a:ext cx="6012254" cy="2171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Dne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3.10.2024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RNDr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Renata Novotná</a:t>
            </a:r>
          </a:p>
          <a:p>
            <a:pPr algn="l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Vedoucí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Projektového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grantového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oddělení</a:t>
            </a:r>
          </a:p>
        </p:txBody>
      </p:sp>
    </p:spTree>
    <p:extLst>
      <p:ext uri="{BB962C8B-B14F-4D97-AF65-F5344CB8AC3E}">
        <p14:creationId xmlns:p14="http://schemas.microsoft.com/office/powerpoint/2010/main" val="380614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solidFill>
                  <a:srgbClr val="000000"/>
                </a:solidFill>
                <a:latin typeface="CIDFont+F1"/>
              </a:rPr>
              <a:t>1. Pravidla pro přípravu žádosti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960632"/>
          </a:xfrm>
        </p:spPr>
        <p:txBody>
          <a:bodyPr>
            <a:normAutofit/>
          </a:bodyPr>
          <a:lstStyle/>
          <a:p>
            <a:pPr marL="989013" indent="-457200">
              <a:spcBef>
                <a:spcPts val="1800"/>
              </a:spcBef>
              <a:buFont typeface="+mj-lt"/>
              <a:buAutoNum type="arabicPeriod" startAt="4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Cíle řešení projektu - </a:t>
            </a:r>
            <a:r>
              <a:rPr lang="cs-CZ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realistické, konkrétní a jasně formulované</a:t>
            </a: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dosažitelné za dobu projektu. Rozšiřte </a:t>
            </a:r>
            <a:r>
              <a:rPr lang="cs-CZ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</a:t>
            </a: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z aplikace.</a:t>
            </a:r>
          </a:p>
          <a:p>
            <a:pPr marL="989013" indent="-457200">
              <a:spcBef>
                <a:spcPts val="1800"/>
              </a:spcBef>
              <a:buFont typeface="+mj-lt"/>
              <a:buAutoNum type="arabicPeriod" startAt="4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Způsob řešení - uveďte všechny metody, které budou využity při řešení výzkumného projektu. </a:t>
            </a:r>
            <a:r>
              <a:rPr lang="cs-CZ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Toto je stěžejní kapitola přihlášky.</a:t>
            </a:r>
          </a:p>
          <a:p>
            <a:pPr marL="989013" indent="-457200">
              <a:spcBef>
                <a:spcPts val="1800"/>
              </a:spcBef>
              <a:buFont typeface="+mj-lt"/>
              <a:buAutoNum type="arabicPeriod" startAt="4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Časový harmonogram – </a:t>
            </a:r>
            <a:r>
              <a:rPr lang="cs-CZ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ganttův</a:t>
            </a:r>
            <a:r>
              <a:rPr lang="cs-CZ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diagram</a:t>
            </a: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989013" indent="-457200">
              <a:spcBef>
                <a:spcPts val="1800"/>
              </a:spcBef>
              <a:buFont typeface="+mj-lt"/>
              <a:buAutoNum type="arabicPeriod" startAt="4"/>
            </a:pPr>
            <a:r>
              <a:rPr lang="cs-CZ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Identifikace rizik </a:t>
            </a: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jejich intenzity, pravděpodobnosti a způsobu minimalizace.</a:t>
            </a:r>
          </a:p>
          <a:p>
            <a:pPr marL="989013" indent="-457200">
              <a:spcBef>
                <a:spcPts val="1800"/>
              </a:spcBef>
              <a:buFont typeface="+mj-lt"/>
              <a:buAutoNum type="arabicPeriod" startAt="4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Charakteristika řešitelského kolektivu – roli v týmu, zapojení, zdůvodněte rozsah jejich činnosti.</a:t>
            </a:r>
          </a:p>
          <a:p>
            <a:pPr marL="989013" indent="-457200">
              <a:spcBef>
                <a:spcPts val="1800"/>
              </a:spcBef>
              <a:buFont typeface="+mj-lt"/>
              <a:buAutoNum type="arabicPeriod" startAt="4"/>
            </a:pPr>
            <a:r>
              <a:rPr lang="pl-PL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Očekáváné výsledky projektu a jejich prezentace – předpokládaný počet, typ výstupu, nástin plánu diseminace (prezentace) výsledků.</a:t>
            </a:r>
            <a:endParaRPr lang="cs-CZ" sz="2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8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solidFill>
                  <a:srgbClr val="000000"/>
                </a:solidFill>
                <a:latin typeface="CIDFont+F1"/>
              </a:rPr>
              <a:t>1. Pravidla pro přípravu žádosti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03" y="1825625"/>
            <a:ext cx="9707672" cy="4351338"/>
          </a:xfrm>
        </p:spPr>
        <p:txBody>
          <a:bodyPr>
            <a:normAutofit/>
          </a:bodyPr>
          <a:lstStyle/>
          <a:p>
            <a:pPr marL="87313" indent="0">
              <a:spcBef>
                <a:spcPts val="1800"/>
              </a:spcBef>
              <a:buNone/>
            </a:pPr>
            <a:r>
              <a:rPr lang="cs-CZ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Ganttův</a:t>
            </a: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diagram - ukázka</a:t>
            </a:r>
          </a:p>
          <a:p>
            <a:pPr marL="87313" indent="0">
              <a:spcBef>
                <a:spcPts val="1800"/>
              </a:spcBef>
              <a:buNone/>
            </a:pPr>
            <a:endParaRPr lang="cs-CZ" sz="2400" dirty="0">
              <a:solidFill>
                <a:srgbClr val="000000"/>
              </a:solidFill>
              <a:latin typeface="CIDFont+F3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AA5C38-2272-1CEA-71A9-E89C1D3CD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61" y="2278743"/>
            <a:ext cx="10381239" cy="38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6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solidFill>
                  <a:srgbClr val="000000"/>
                </a:solidFill>
                <a:latin typeface="CIDFont+F1"/>
              </a:rPr>
              <a:t>1. Pravidla pro přípravu žádosti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03" y="1825625"/>
            <a:ext cx="9707672" cy="4351338"/>
          </a:xfrm>
        </p:spPr>
        <p:txBody>
          <a:bodyPr>
            <a:normAutofit/>
          </a:bodyPr>
          <a:lstStyle/>
          <a:p>
            <a:pPr marL="87313" indent="0">
              <a:spcBef>
                <a:spcPts val="1800"/>
              </a:spcBef>
              <a:buNone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</a:rPr>
              <a:t>Analýza rizik - ukázka</a:t>
            </a:r>
          </a:p>
          <a:p>
            <a:pPr marL="87313" indent="0">
              <a:spcBef>
                <a:spcPts val="1800"/>
              </a:spcBef>
              <a:buNone/>
            </a:pPr>
            <a:endParaRPr lang="cs-CZ" sz="2400" dirty="0">
              <a:solidFill>
                <a:srgbClr val="000000"/>
              </a:solidFill>
              <a:latin typeface="CIDFont+F3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104BF1-7AE6-2977-7585-4CD10BD7F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22" y="2693097"/>
            <a:ext cx="9206988" cy="38152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5420BE3-10D4-E995-38EA-2CA63AC48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65" y="1580210"/>
            <a:ext cx="5950256" cy="9779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90FDE74-2574-04FA-E596-0B51ECB8B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225" y="2396879"/>
            <a:ext cx="5886753" cy="102875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85F7464-EC42-B009-FFD7-F58918DE6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686" y="3129414"/>
            <a:ext cx="5874052" cy="10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9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solidFill>
                  <a:srgbClr val="000000"/>
                </a:solidFill>
                <a:latin typeface="CIDFont+F1"/>
              </a:rPr>
              <a:t>1. Pravidla - </a:t>
            </a:r>
            <a:r>
              <a:rPr lang="cs-CZ" sz="4400" dirty="0">
                <a:solidFill>
                  <a:srgbClr val="FF0000"/>
                </a:solidFill>
                <a:latin typeface="CIDFont+F1"/>
              </a:rPr>
              <a:t>Analýza rizik v příkladech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1690688"/>
            <a:ext cx="10058400" cy="4802187"/>
          </a:xfrm>
        </p:spPr>
        <p:txBody>
          <a:bodyPr>
            <a:noAutofit/>
          </a:bodyPr>
          <a:lstStyle/>
          <a:p>
            <a:pPr marL="430213" indent="-430213">
              <a:spcBef>
                <a:spcPts val="2000"/>
              </a:spcBef>
              <a:buFont typeface="Wingdings" panose="05000000000000000000" pitchFamily="2" charset="2"/>
              <a:buChar char="v"/>
            </a:pPr>
            <a:r>
              <a:rPr lang="cs-CZ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Nedodržení pravidel </a:t>
            </a:r>
            <a:r>
              <a:rPr lang="cs-CZ" sz="2400" kern="0" dirty="0">
                <a:latin typeface="Cambria" panose="02040503050406030204" pitchFamily="18" charset="0"/>
                <a:ea typeface="Cambria" panose="02040503050406030204" pitchFamily="18" charset="0"/>
              </a:rPr>
              <a:t>22. kola GAUK</a:t>
            </a:r>
            <a:br>
              <a:rPr lang="cs-CZ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Intenzita (závažnost):…., Pravděpodobnost: ….  Způsob minimalizace: </a:t>
            </a:r>
            <a:r>
              <a:rPr lang="cs-CZ" sz="2400" kern="0" dirty="0">
                <a:latin typeface="Cambria" panose="02040503050406030204" pitchFamily="18" charset="0"/>
                <a:ea typeface="Cambria" panose="02040503050406030204" pitchFamily="18" charset="0"/>
              </a:rPr>
              <a:t>..</a:t>
            </a:r>
            <a:endParaRPr lang="cs-CZ" sz="2400" kern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0213" indent="-430213">
              <a:spcBef>
                <a:spcPts val="2000"/>
              </a:spcBef>
              <a:buFont typeface="Wingdings" panose="05000000000000000000" pitchFamily="2" charset="2"/>
              <a:buChar char="v"/>
            </a:pPr>
            <a:r>
              <a:rPr lang="cs-CZ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Nedodržení časového harmonogramu realizace projektu</a:t>
            </a:r>
            <a:br>
              <a:rPr lang="cs-CZ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Intenzita (závažnost):…., Pravděpodobnost: ….  Způsob minimalizace: ..</a:t>
            </a:r>
          </a:p>
          <a:p>
            <a:pPr marL="430213" indent="-430213">
              <a:spcBef>
                <a:spcPts val="2000"/>
              </a:spcBef>
              <a:buFont typeface="Wingdings" panose="05000000000000000000" pitchFamily="2" charset="2"/>
              <a:buChar char="v"/>
            </a:pPr>
            <a:r>
              <a:rPr lang="cs-CZ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Zvýšení nároků na financování </a:t>
            </a:r>
            <a:br>
              <a:rPr lang="cs-CZ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cs-CZ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Intenzita (závažnost):…., Pravděpodobnost: ….  Způsob minimalizace: ..</a:t>
            </a:r>
            <a:endParaRPr lang="cs-CZ" sz="24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0213" indent="-430213">
              <a:spcBef>
                <a:spcPts val="2000"/>
              </a:spcBef>
              <a:buFont typeface="Wingdings" panose="05000000000000000000" pitchFamily="2" charset="2"/>
              <a:buChar char="v"/>
            </a:pPr>
            <a:r>
              <a:rPr lang="cs-CZ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Změny ve složení řešitelského kolektivu</a:t>
            </a:r>
            <a:br>
              <a:rPr lang="cs-CZ" sz="2400" kern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cs-CZ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Intenzita (závažnost):…., Pravděpodobnost: ….  Způsob minimalizace: …</a:t>
            </a:r>
            <a:endParaRPr lang="cs-CZ" sz="2400" kern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30213" indent="-430213">
              <a:spcBef>
                <a:spcPts val="2000"/>
              </a:spcBef>
              <a:buFont typeface="Wingdings" panose="05000000000000000000" pitchFamily="2" charset="2"/>
              <a:buChar char="v"/>
            </a:pPr>
            <a:r>
              <a:rPr lang="cs-CZ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Rizika související s plněním výstupů</a:t>
            </a:r>
            <a:br>
              <a:rPr lang="cs-CZ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cs-CZ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Intenzita (závažnost):…., Pravděpodobnost: ….  Způsob minimalizace: …</a:t>
            </a:r>
            <a:endParaRPr lang="cs-CZ" sz="2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4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00"/>
                </a:solidFill>
                <a:latin typeface="CIDFont+F1"/>
              </a:rPr>
              <a:t>2</a:t>
            </a:r>
            <a:r>
              <a:rPr lang="cs-CZ" sz="4400" dirty="0">
                <a:solidFill>
                  <a:srgbClr val="000000"/>
                </a:solidFill>
                <a:latin typeface="CIDFont+F1"/>
              </a:rPr>
              <a:t>. IS na podávání projektů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165080" cy="4351338"/>
          </a:xfrm>
        </p:spPr>
        <p:txBody>
          <a:bodyPr>
            <a:normAutofit lnSpcReduction="10000"/>
          </a:bodyPr>
          <a:lstStyle/>
          <a:p>
            <a:pPr marL="533400" indent="-446088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Webové aplikace Univerzity Karlovy </a:t>
            </a: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https://is.cuni.cz/webapps</a:t>
            </a:r>
            <a:endParaRPr lang="cs-CZ" sz="2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400" indent="-446088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Přihlásíte pomocí čísla Vaší osoby a hesla evidovaného v CAS</a:t>
            </a:r>
          </a:p>
          <a:p>
            <a:pPr marL="533400" indent="-446088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Hlavní stránka“ se seznamem Vám dostupných aplikací. Vyberete „Grantová agentura UK“ a zde klikněte na odkaz „Podat přihlášku grantového projektu“.</a:t>
            </a:r>
          </a:p>
          <a:p>
            <a:pPr marL="533400" indent="-446088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Volba jazykové mutace</a:t>
            </a:r>
          </a:p>
          <a:p>
            <a:pPr marL="533400" indent="-446088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Čestné prohlášení - …… přihlášku zpracoval/a samostatně…</a:t>
            </a:r>
          </a:p>
          <a:p>
            <a:pPr marL="533400" indent="-446088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Souhlas s podmínkami splnění projektu</a:t>
            </a:r>
            <a:endParaRPr lang="cs-CZ" sz="2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400" indent="-446088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Umělá inteligence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3F39FAA-58C1-EBB7-35ED-0841E3565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29" y="224309"/>
            <a:ext cx="6339213" cy="29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00"/>
                </a:solidFill>
                <a:latin typeface="CIDFont+F1"/>
              </a:rPr>
              <a:t>2</a:t>
            </a:r>
            <a:r>
              <a:rPr lang="cs-CZ" sz="4400" dirty="0">
                <a:solidFill>
                  <a:srgbClr val="000000"/>
                </a:solidFill>
                <a:latin typeface="CIDFont+F1"/>
              </a:rPr>
              <a:t>. IS na podávání projektů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825625"/>
            <a:ext cx="10104120" cy="4351338"/>
          </a:xfrm>
        </p:spPr>
        <p:txBody>
          <a:bodyPr>
            <a:normAutofit/>
          </a:bodyPr>
          <a:lstStyle/>
          <a:p>
            <a:pPr marL="533400" indent="-446088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Řešitel se zadává přes číslo osoby, email se vyplňuje z </a:t>
            </a:r>
            <a:r>
              <a:rPr lang="cs-CZ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WhoIS</a:t>
            </a: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33400" indent="-446088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Projekt může být interdisciplinární - musíte uvést náležité zdůvodnění.</a:t>
            </a:r>
          </a:p>
          <a:p>
            <a:pPr marL="533400" indent="-446088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Vyberete sekci oborové rady A - společenské a humanitní vědy, B - přírodní vědy a C - lékařské vědy</a:t>
            </a:r>
          </a:p>
          <a:p>
            <a:pPr marL="533400" indent="-446088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„Oponenti“, zde můžete uvést oponenta který nemá být při hodnocení osloven</a:t>
            </a:r>
            <a:r>
              <a:rPr lang="cs-CZ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533400" indent="-446088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Tabulka řešitelský kolektiv</a:t>
            </a:r>
            <a:r>
              <a:rPr lang="cs-CZ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b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OČ vedoucího vkládejte po vyplnění projektu, v okamžiku vložení bude odeslán e-mail, aby projekt schválil/a. Pozor na platný e-mail vedoucího.</a:t>
            </a:r>
          </a:p>
        </p:txBody>
      </p:sp>
    </p:spTree>
    <p:extLst>
      <p:ext uri="{BB962C8B-B14F-4D97-AF65-F5344CB8AC3E}">
        <p14:creationId xmlns:p14="http://schemas.microsoft.com/office/powerpoint/2010/main" val="409240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solidFill>
                  <a:srgbClr val="000000"/>
                </a:solidFill>
                <a:latin typeface="CIDFont+F1"/>
              </a:rPr>
              <a:t>1. Pravidla pro přípravu žádosti</a:t>
            </a:r>
            <a:endParaRPr lang="cs-CZ" dirty="0"/>
          </a:p>
        </p:txBody>
      </p:sp>
      <p:pic>
        <p:nvPicPr>
          <p:cNvPr id="11" name="Zástupný obsah 10" descr="Obsah obrázku text, papír&#10;&#10;Popis byl vytvořen automaticky">
            <a:extLst>
              <a:ext uri="{FF2B5EF4-FFF2-40B4-BE49-F238E27FC236}">
                <a16:creationId xmlns:a16="http://schemas.microsoft.com/office/drawing/2014/main" id="{386590E8-2A84-B38F-C31E-ED2CD71D0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4" y="2317314"/>
            <a:ext cx="11826332" cy="3866367"/>
          </a:xfr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FDA9410-4523-2B8E-0D2A-66FC99C31F83}"/>
              </a:ext>
            </a:extLst>
          </p:cNvPr>
          <p:cNvCxnSpPr/>
          <p:nvPr/>
        </p:nvCxnSpPr>
        <p:spPr>
          <a:xfrm>
            <a:off x="11128331" y="1396875"/>
            <a:ext cx="450937" cy="1439721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DC90CEA-CDE4-46EE-4E64-2CCEED041D45}"/>
              </a:ext>
            </a:extLst>
          </p:cNvPr>
          <p:cNvCxnSpPr>
            <a:cxnSpLocks/>
          </p:cNvCxnSpPr>
          <p:nvPr/>
        </p:nvCxnSpPr>
        <p:spPr>
          <a:xfrm flipH="1">
            <a:off x="7227519" y="3654468"/>
            <a:ext cx="1077238" cy="901874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DBAB85C-85DC-529C-681D-D9AC253BA159}"/>
              </a:ext>
            </a:extLst>
          </p:cNvPr>
          <p:cNvCxnSpPr>
            <a:cxnSpLocks/>
          </p:cNvCxnSpPr>
          <p:nvPr/>
        </p:nvCxnSpPr>
        <p:spPr>
          <a:xfrm flipH="1">
            <a:off x="3523110" y="3369501"/>
            <a:ext cx="447641" cy="1662057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913536-F1A8-F980-8603-B14D039620C8}"/>
              </a:ext>
            </a:extLst>
          </p:cNvPr>
          <p:cNvSpPr txBox="1"/>
          <p:nvPr/>
        </p:nvSpPr>
        <p:spPr>
          <a:xfrm>
            <a:off x="958243" y="1657797"/>
            <a:ext cx="6269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0">
              <a:spcBef>
                <a:spcPts val="1800"/>
              </a:spcBef>
              <a:buNone/>
            </a:pP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</a:rPr>
              <a:t>U</a:t>
            </a:r>
            <a:r>
              <a:rPr lang="cs-CZ" sz="1800" dirty="0">
                <a:solidFill>
                  <a:srgbClr val="000000"/>
                </a:solidFill>
                <a:latin typeface="Cambria" panose="02040503050406030204" pitchFamily="18" charset="0"/>
              </a:rPr>
              <a:t>kázka z aplikace</a:t>
            </a:r>
          </a:p>
        </p:txBody>
      </p:sp>
    </p:spTree>
    <p:extLst>
      <p:ext uri="{BB962C8B-B14F-4D97-AF65-F5344CB8AC3E}">
        <p14:creationId xmlns:p14="http://schemas.microsoft.com/office/powerpoint/2010/main" val="200593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00"/>
                </a:solidFill>
                <a:latin typeface="CIDFont+F1"/>
              </a:rPr>
              <a:t>2</a:t>
            </a:r>
            <a:r>
              <a:rPr lang="cs-CZ" sz="4400" dirty="0">
                <a:solidFill>
                  <a:srgbClr val="000000"/>
                </a:solidFill>
                <a:latin typeface="CIDFont+F1"/>
              </a:rPr>
              <a:t>. IS na podávání projektů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5625"/>
            <a:ext cx="10180320" cy="4351338"/>
          </a:xfrm>
        </p:spPr>
        <p:txBody>
          <a:bodyPr>
            <a:normAutofit lnSpcReduction="10000"/>
          </a:bodyPr>
          <a:lstStyle/>
          <a:p>
            <a:pPr marL="533400" indent="-446088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Anotace - min. 500 znaků, max. 1500 znaků včetně mezer. </a:t>
            </a:r>
          </a:p>
          <a:p>
            <a:pPr marL="87312" indent="0">
              <a:spcBef>
                <a:spcPts val="1800"/>
              </a:spcBef>
              <a:buNone/>
            </a:pPr>
            <a:r>
              <a:rPr lang="cs-CZ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základě anotace se oslovený oponent rozhoduje, zda přijme či odmítne vypracování posudku.</a:t>
            </a:r>
          </a:p>
          <a:p>
            <a:pPr marL="533400" indent="-447675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Cíle projektu - min. 300 znaků, max. 1000 znaků včetně mezer.</a:t>
            </a:r>
          </a:p>
          <a:p>
            <a:pPr marL="85725" indent="0">
              <a:spcBef>
                <a:spcPts val="1800"/>
              </a:spcBef>
              <a:buNone/>
            </a:pPr>
            <a:r>
              <a:rPr lang="cs-CZ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Posuzuje se, jestli jsou realistické, konkrétní a jasně formulované.</a:t>
            </a:r>
          </a:p>
          <a:p>
            <a:pPr marL="533400" indent="-447675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Další projekty aktuálně řešené vedoucím či navrhovatelem - min. 50 znaků, max. 25000 znaků.</a:t>
            </a:r>
          </a:p>
          <a:p>
            <a:pPr marL="85725" indent="0">
              <a:spcBef>
                <a:spcPts val="1800"/>
              </a:spcBef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uveďte poskytovatele, č. projektu, dobu řešení, název projektu, jméno hlavního řešitele a roli v projektu, a zda tyto projekty řeší podobnou problematiku.</a:t>
            </a:r>
          </a:p>
        </p:txBody>
      </p:sp>
    </p:spTree>
    <p:extLst>
      <p:ext uri="{BB962C8B-B14F-4D97-AF65-F5344CB8AC3E}">
        <p14:creationId xmlns:p14="http://schemas.microsoft.com/office/powerpoint/2010/main" val="804054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0000"/>
                </a:solidFill>
                <a:latin typeface="CIDFont+F1"/>
              </a:rPr>
              <a:t>2</a:t>
            </a:r>
            <a:r>
              <a:rPr lang="cs-CZ" sz="4400" dirty="0">
                <a:solidFill>
                  <a:srgbClr val="000000"/>
                </a:solidFill>
                <a:latin typeface="CIDFont+F1"/>
              </a:rPr>
              <a:t>. IS na podávání projektů - Přílohy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165080" cy="4351338"/>
          </a:xfrm>
        </p:spPr>
        <p:txBody>
          <a:bodyPr>
            <a:normAutofit/>
          </a:bodyPr>
          <a:lstStyle/>
          <a:p>
            <a:pPr marL="533400" indent="-441325">
              <a:spcBef>
                <a:spcPts val="1800"/>
              </a:spcBef>
              <a:buFont typeface="+mj-lt"/>
              <a:buAutoNum type="romanUcPeriod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Stručný životopis hlavního řešitele - název „Životopis řešitele“.</a:t>
            </a:r>
            <a:b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Zaměření na posledních 5 let, </a:t>
            </a: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max 2 strany v </a:t>
            </a:r>
            <a:r>
              <a:rPr lang="cs-CZ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pdf</a:t>
            </a: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33400" indent="-441325">
              <a:spcBef>
                <a:spcPts val="1800"/>
              </a:spcBef>
              <a:buFont typeface="+mj-lt"/>
              <a:buAutoNum type="romanUcPeriod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Stručný životopis vedoucího projektu - název „Životopis vedoucího“.</a:t>
            </a:r>
            <a:b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Zaměření na posledních 5 let, maximálně 2 strany v </a:t>
            </a:r>
            <a:r>
              <a:rPr lang="cs-CZ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pdf</a:t>
            </a: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33400" indent="-441325">
              <a:spcBef>
                <a:spcPts val="1800"/>
              </a:spcBef>
              <a:buFont typeface="+mj-lt"/>
              <a:buAutoNum type="romanUcPeriod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Odborný návrh projektu - příloha s názvem „Návrh projektu“.</a:t>
            </a:r>
            <a:b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Novinka – </a:t>
            </a:r>
            <a:r>
              <a:rPr lang="cs-CZ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pdf</a:t>
            </a:r>
            <a:r>
              <a:rPr lang="cs-CZ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max</a:t>
            </a:r>
            <a:r>
              <a:rPr lang="cs-CZ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5 stran formátu A4 s použitím standardního písma, velikost 11, řádkování 1. </a:t>
            </a:r>
          </a:p>
          <a:p>
            <a:pPr marL="533400" indent="-441325">
              <a:spcBef>
                <a:spcPts val="1800"/>
              </a:spcBef>
              <a:buFont typeface="+mj-lt"/>
              <a:buAutoNum type="romanUcPeriod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Odkazy na použitou literaturu - </a:t>
            </a:r>
            <a:r>
              <a:rPr lang="pl-PL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název „Odkazy na použitou literaturu“.</a:t>
            </a:r>
            <a:endParaRPr lang="cs-CZ" sz="2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400" indent="-441325">
              <a:spcBef>
                <a:spcPts val="1800"/>
              </a:spcBef>
              <a:buFont typeface="+mj-lt"/>
              <a:buAutoNum type="romanUcPeriod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Vyjádření etické komise - název „Etická komise“.</a:t>
            </a:r>
          </a:p>
        </p:txBody>
      </p:sp>
    </p:spTree>
    <p:extLst>
      <p:ext uri="{BB962C8B-B14F-4D97-AF65-F5344CB8AC3E}">
        <p14:creationId xmlns:p14="http://schemas.microsoft.com/office/powerpoint/2010/main" val="398804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333D7-F73C-715A-73ED-6D606000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solidFill>
                  <a:srgbClr val="000000"/>
                </a:solidFill>
                <a:latin typeface="CIDFont+F1"/>
              </a:rPr>
              <a:t>3. Jak funguje systém podávání grantů?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4EF11A-7255-02CB-42F7-685BB5FA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406" y="1825625"/>
            <a:ext cx="9956725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Úplnost vyplnění si můžete kdykoliv zkontrolovat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Nedostatky se zobrazí červeně.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Přidáte osobní číslo vedoucího – dostane email, aby schválil.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Projekt bez chyb (schválený vedoucím) podáte ikonou  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Podaný projekt 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můžete stornovat kliknutím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na ikonu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Projekt zkontrolují kontaktní osoby na fakultě, mohou vrátit.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Finální verzi projektu schvaluje paní děkanka.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Kontaktní osoby na fakultě odevzdávají na RUK.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410E5E-C40E-C8E3-8F61-9DDCEBFC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234" t="-21438" r="4156" b="27377"/>
          <a:stretch/>
        </p:blipFill>
        <p:spPr>
          <a:xfrm>
            <a:off x="8887388" y="1291378"/>
            <a:ext cx="795232" cy="10635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97FF5E7-5435-19F0-CDA8-194B9E1B15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26" t="-5405" r="13330"/>
          <a:stretch/>
        </p:blipFill>
        <p:spPr>
          <a:xfrm>
            <a:off x="9495366" y="3171829"/>
            <a:ext cx="619971" cy="8294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9C65C04-3BDD-2123-BB8E-4E8A774B7C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893" t="26128" r="-1" b="14106"/>
          <a:stretch/>
        </p:blipFill>
        <p:spPr>
          <a:xfrm>
            <a:off x="9995874" y="4001294"/>
            <a:ext cx="619971" cy="495741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97BB39A-B66E-9083-F42F-C5AD972477C6}"/>
              </a:ext>
            </a:extLst>
          </p:cNvPr>
          <p:cNvCxnSpPr/>
          <p:nvPr/>
        </p:nvCxnSpPr>
        <p:spPr>
          <a:xfrm>
            <a:off x="1028596" y="1991638"/>
            <a:ext cx="0" cy="707197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0013071D-BD55-D24A-5B0A-82BF9CB7EED4}"/>
              </a:ext>
            </a:extLst>
          </p:cNvPr>
          <p:cNvCxnSpPr>
            <a:cxnSpLocks/>
          </p:cNvCxnSpPr>
          <p:nvPr/>
        </p:nvCxnSpPr>
        <p:spPr>
          <a:xfrm>
            <a:off x="1030058" y="3594247"/>
            <a:ext cx="0" cy="1253325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43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Šipky ve středu terče">
            <a:extLst>
              <a:ext uri="{FF2B5EF4-FFF2-40B4-BE49-F238E27FC236}">
                <a16:creationId xmlns:a16="http://schemas.microsoft.com/office/drawing/2014/main" id="{0F1070A1-53D9-FD55-957C-FDA8D5F53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045" y="2339236"/>
            <a:ext cx="2956141" cy="22171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Grantová agentura UK 22. kolo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195560" cy="466725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cs-CZ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První možnost požádat o prostředky určené na realizaci vlastního výzkumného záměru.</a:t>
            </a:r>
          </a:p>
          <a:p>
            <a:pPr marL="0" indent="0" algn="l">
              <a:buNone/>
            </a:pPr>
            <a:endParaRPr lang="cs-CZ" sz="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 je důležité rozmyslet před zahájení přípravy:</a:t>
            </a:r>
          </a:p>
          <a:p>
            <a:pPr marL="627063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Mám vlastní výzkumné téma? Tj. konkrétně co chci zkoumat, proč, neřeší obdobné téma někdo další.</a:t>
            </a:r>
          </a:p>
          <a:p>
            <a:pPr marL="627063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Jak složím řešitelský tým? Tj. jak rozdělím úkoly v týmu.</a:t>
            </a:r>
          </a:p>
          <a:p>
            <a:pPr marL="627063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Budu řešit 1, 2 nebo 3 roky? Tj. harmonogram řešení.</a:t>
            </a:r>
          </a:p>
          <a:p>
            <a:pPr marL="627063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 všechno budu muset zaplatit? Tj. rozpočet.</a:t>
            </a:r>
          </a:p>
          <a:p>
            <a:pPr marL="627063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 nabídku jako výsledek mého grantu? Tj. hmatatelné výstupy. </a:t>
            </a:r>
          </a:p>
        </p:txBody>
      </p:sp>
    </p:spTree>
    <p:extLst>
      <p:ext uri="{BB962C8B-B14F-4D97-AF65-F5344CB8AC3E}">
        <p14:creationId xmlns:p14="http://schemas.microsoft.com/office/powerpoint/2010/main" val="2666895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4. Důležité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048" y="1690688"/>
            <a:ext cx="10134600" cy="4486275"/>
          </a:xfrm>
        </p:spPr>
        <p:txBody>
          <a:bodyPr>
            <a:noAutofit/>
          </a:bodyPr>
          <a:lstStyle/>
          <a:p>
            <a:pPr marL="533400" indent="-533400" algn="just">
              <a:buFont typeface="Wingdings" panose="05000000000000000000" pitchFamily="2" charset="2"/>
              <a:buChar char="v"/>
            </a:pPr>
            <a:r>
              <a:rPr lang="cs-CZ" sz="2600" b="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Zásady činnosti Grantové agentury Univerzity Karlovy</a:t>
            </a:r>
            <a:r>
              <a:rPr lang="cs-CZ" sz="2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marL="533400" indent="-533400" algn="just">
              <a:buFont typeface="Wingdings" panose="05000000000000000000" pitchFamily="2" charset="2"/>
              <a:buChar char="v"/>
            </a:pPr>
            <a:r>
              <a:rPr lang="cs-CZ" sz="2600" b="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Grantový řád </a:t>
            </a:r>
            <a:endParaRPr lang="cs-CZ" sz="26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400" indent="-533400" algn="just">
              <a:buFont typeface="Wingdings" panose="05000000000000000000" pitchFamily="2" charset="2"/>
              <a:buChar char="v"/>
            </a:pPr>
            <a:r>
              <a:rPr lang="cs-CZ" sz="2600" b="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Vyhlášení 22. kola GAUK rok 2025</a:t>
            </a:r>
            <a:endParaRPr lang="cs-CZ" sz="26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400" indent="-533400" algn="just">
              <a:buFont typeface="Wingdings" panose="05000000000000000000" pitchFamily="2" charset="2"/>
              <a:buChar char="v"/>
            </a:pPr>
            <a:r>
              <a:rPr lang="cs-CZ" sz="2600" dirty="0">
                <a:solidFill>
                  <a:srgbClr val="467886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</a:t>
            </a:r>
            <a:r>
              <a:rPr lang="cs-CZ" sz="2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asto kladené otázky</a:t>
            </a:r>
            <a:endParaRPr lang="cs-CZ" sz="26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cs-CZ" sz="2600" dirty="0">
                <a:latin typeface="Cambria" panose="02040503050406030204" pitchFamily="18" charset="0"/>
                <a:ea typeface="Cambria" panose="02040503050406030204" pitchFamily="18" charset="0"/>
              </a:rPr>
              <a:t>--</a:t>
            </a:r>
            <a:endParaRPr lang="pl-PL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8163" indent="-538163" algn="just">
              <a:buFont typeface="Wingdings" panose="05000000000000000000" pitchFamily="2" charset="2"/>
              <a:buChar char="v"/>
            </a:pPr>
            <a:r>
              <a:rPr lang="pl-PL" sz="2600" dirty="0">
                <a:latin typeface="Cambria" panose="02040503050406030204" pitchFamily="18" charset="0"/>
                <a:ea typeface="Cambria" panose="0204050305040603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Vstup do aplikace www.is.cuni.cz/webapps</a:t>
            </a:r>
            <a:r>
              <a:rPr lang="pl-PL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cs-CZ" sz="26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400" indent="-533400" algn="just">
              <a:buFont typeface="Wingdings" panose="05000000000000000000" pitchFamily="2" charset="2"/>
              <a:buChar char="v"/>
            </a:pPr>
            <a:r>
              <a:rPr lang="cs-CZ" sz="2600" b="0" i="0" u="sng" dirty="0">
                <a:solidFill>
                  <a:srgbClr val="46788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Informace </a:t>
            </a:r>
            <a:r>
              <a:rPr lang="cs-CZ" sz="2600" b="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 podání přihlášky</a:t>
            </a:r>
            <a:endParaRPr lang="cs-CZ" sz="26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400" indent="-533400" algn="just">
              <a:buFont typeface="Wingdings" panose="05000000000000000000" pitchFamily="2" charset="2"/>
              <a:buChar char="v"/>
            </a:pPr>
            <a:r>
              <a:rPr lang="cs-CZ" sz="2600" b="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Informace k přílohám</a:t>
            </a:r>
            <a:endParaRPr lang="cs-CZ" sz="26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400" indent="-533400" algn="just">
              <a:buFont typeface="Wingdings" panose="05000000000000000000" pitchFamily="2" charset="2"/>
              <a:buChar char="v"/>
            </a:pPr>
            <a:r>
              <a:rPr lang="cs-CZ" sz="2600" b="0" i="0" u="sng" dirty="0" err="1">
                <a:solidFill>
                  <a:srgbClr val="46788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cs-CZ" sz="2600" b="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příloha Návrh projektu</a:t>
            </a:r>
            <a:r>
              <a:rPr lang="cs-CZ" sz="2600" b="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(pravidla</a:t>
            </a:r>
            <a:r>
              <a:rPr lang="cs-CZ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  <a:r>
              <a:rPr lang="cs-CZ" sz="2600" b="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informace)</a:t>
            </a:r>
            <a:endParaRPr lang="cs-CZ" sz="26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56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5. Termíny,</a:t>
            </a:r>
            <a:r>
              <a:rPr lang="cs-CZ" sz="4400" dirty="0">
                <a:solidFill>
                  <a:srgbClr val="000000"/>
                </a:solidFill>
                <a:latin typeface="CIDFont+F1"/>
              </a:rPr>
              <a:t> kontakty, konzultace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825625"/>
            <a:ext cx="10149840" cy="4351338"/>
          </a:xfrm>
        </p:spPr>
        <p:txBody>
          <a:bodyPr>
            <a:normAutofit/>
          </a:bodyPr>
          <a:lstStyle/>
          <a:p>
            <a:pPr marL="533400" indent="-5334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1. 10. 2024 Otevření aplikace pro podávání přihlášek nových projektů.</a:t>
            </a:r>
          </a:p>
          <a:p>
            <a:pPr marL="533400" indent="-5334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3.10. 2024 Informační seminář pro nové žadatele 2025.</a:t>
            </a:r>
          </a:p>
          <a:p>
            <a:pPr marL="533400" indent="-5334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5.11.2024 Fakultní </a:t>
            </a:r>
            <a:r>
              <a:rPr lang="cs-CZ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deadline</a:t>
            </a:r>
            <a:r>
              <a:rPr lang="cs-CZ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FF UK.</a:t>
            </a:r>
          </a:p>
          <a:p>
            <a:pPr marL="533400" indent="-5334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12.11.2024 Univerzitní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deadline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– prostředky rozděluje RUK.</a:t>
            </a:r>
          </a:p>
          <a:p>
            <a:pPr marL="533400" indent="-5334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Zveřejnění výsledků soutěže na jaře 2025.</a:t>
            </a:r>
          </a:p>
        </p:txBody>
      </p:sp>
    </p:spTree>
    <p:extLst>
      <p:ext uri="{BB962C8B-B14F-4D97-AF65-F5344CB8AC3E}">
        <p14:creationId xmlns:p14="http://schemas.microsoft.com/office/powerpoint/2010/main" val="4169214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5. Termíny,</a:t>
            </a:r>
            <a:r>
              <a:rPr lang="cs-CZ" sz="4400" dirty="0">
                <a:solidFill>
                  <a:srgbClr val="000000"/>
                </a:solidFill>
                <a:latin typeface="CIDFont+F1"/>
              </a:rPr>
              <a:t> kontakty, konzultace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5364" y="5008193"/>
            <a:ext cx="2549319" cy="132556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cs-CZ" sz="2400" b="1" dirty="0">
                <a:solidFill>
                  <a:srgbClr val="FF0000"/>
                </a:solidFill>
              </a:rPr>
              <a:t>gauk@ff.cuni.cz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7D3BC0E-C7B3-CE44-D2E4-931DC03D95F7}"/>
              </a:ext>
            </a:extLst>
          </p:cNvPr>
          <p:cNvSpPr txBox="1">
            <a:spLocks/>
          </p:cNvSpPr>
          <p:nvPr/>
        </p:nvSpPr>
        <p:spPr>
          <a:xfrm>
            <a:off x="1188720" y="1978025"/>
            <a:ext cx="101498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Konzultační hodiny pro osobní kontakt: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Pondělí, středa 9-12, úterý 8-16 na hlavní budova 4. patro </a:t>
            </a:r>
            <a:r>
              <a:rPr lang="cs-CZ" sz="2400">
                <a:latin typeface="Cambria" panose="02040503050406030204" pitchFamily="18" charset="0"/>
                <a:ea typeface="Cambria" panose="02040503050406030204" pitchFamily="18" charset="0"/>
              </a:rPr>
              <a:t>kancelář 45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cs-CZ" sz="240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cs-CZ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 kdykoliv po předchozí domluvě.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endParaRPr lang="cs-CZ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27063" indent="-627063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Konzultační hodiny pro emailové dotazy denně 8-16.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Milena Merhoutová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milena.merhoutova@ff.cuni.cz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Petra Němečková petra.nemeckova@ff.cuni.cz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Renata Novotná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renata.novotna@ff.cuni.cz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endParaRPr lang="cs-CZ" sz="2400" dirty="0"/>
          </a:p>
        </p:txBody>
      </p:sp>
      <p:pic>
        <p:nvPicPr>
          <p:cNvPr id="8" name="Obrázek 7" descr="E-maily týmu Yeti">
            <a:extLst>
              <a:ext uri="{FF2B5EF4-FFF2-40B4-BE49-F238E27FC236}">
                <a16:creationId xmlns:a16="http://schemas.microsoft.com/office/drawing/2014/main" id="{F0ADD327-88E9-163D-1E1E-262C14D80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40" y="3429000"/>
            <a:ext cx="2131881" cy="21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Žluté a modré symboly">
            <a:extLst>
              <a:ext uri="{FF2B5EF4-FFF2-40B4-BE49-F238E27FC236}">
                <a16:creationId xmlns:a16="http://schemas.microsoft.com/office/drawing/2014/main" id="{315923F9-8575-2DFF-F552-13677B74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67" r="22383" b="1"/>
          <a:stretch/>
        </p:blipFill>
        <p:spPr>
          <a:xfrm>
            <a:off x="0" y="-2"/>
            <a:ext cx="4685230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510" y="66234"/>
            <a:ext cx="6069084" cy="1559301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Prostor pro doporučení: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515" y="1427967"/>
            <a:ext cx="6232200" cy="5024347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cs-CZ" sz="3600" dirty="0">
                <a:latin typeface="Cambria" panose="02040503050406030204" pitchFamily="18" charset="0"/>
                <a:ea typeface="Cambria" panose="02040503050406030204" pitchFamily="18" charset="0"/>
              </a:rPr>
              <a:t>Kristina Doležalová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Úspěšná řešitelka GAUK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3600" dirty="0">
                <a:latin typeface="Cambria" panose="02040503050406030204" pitchFamily="18" charset="0"/>
                <a:ea typeface="Cambria" panose="02040503050406030204" pitchFamily="18" charset="0"/>
              </a:rPr>
              <a:t>Anna Rozsypal Pajerová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Studentská kurie senátu FF UK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3600" dirty="0">
                <a:latin typeface="Cambria" panose="02040503050406030204" pitchFamily="18" charset="0"/>
                <a:ea typeface="Cambria" panose="02040503050406030204" pitchFamily="18" charset="0"/>
              </a:rPr>
              <a:t>Martin Pehal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Proděkan pro projektové řízení a grantovou činnost </a:t>
            </a:r>
          </a:p>
          <a:p>
            <a:pPr marL="0" indent="0">
              <a:spcBef>
                <a:spcPts val="1800"/>
              </a:spcBef>
              <a:buNone/>
            </a:pPr>
            <a:br>
              <a:rPr lang="cs-CZ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Vaše dotazy …</a:t>
            </a:r>
          </a:p>
        </p:txBody>
      </p:sp>
    </p:spTree>
    <p:extLst>
      <p:ext uri="{BB962C8B-B14F-4D97-AF65-F5344CB8AC3E}">
        <p14:creationId xmlns:p14="http://schemas.microsoft.com/office/powerpoint/2010/main" val="144420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Obsah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862" y="1825625"/>
            <a:ext cx="9975937" cy="4667250"/>
          </a:xfrm>
        </p:spPr>
        <p:txBody>
          <a:bodyPr>
            <a:normAutofit/>
          </a:bodyPr>
          <a:lstStyle/>
          <a:p>
            <a:pPr marL="1222375" indent="-514350">
              <a:spcBef>
                <a:spcPts val="2400"/>
              </a:spcBef>
              <a:buFont typeface="+mj-lt"/>
              <a:buAutoNum type="arabicPeriod"/>
            </a:pPr>
            <a:r>
              <a:rPr lang="cs-CZ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Pravidla pro přípravu projektové žádosti.</a:t>
            </a:r>
          </a:p>
          <a:p>
            <a:pPr marL="1222375" indent="-514350">
              <a:spcBef>
                <a:spcPts val="2400"/>
              </a:spcBef>
              <a:buFont typeface="+mj-lt"/>
              <a:buAutoNum type="arabicPeriod"/>
            </a:pPr>
            <a:r>
              <a:rPr lang="cs-CZ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na podávání projektů.</a:t>
            </a:r>
          </a:p>
          <a:p>
            <a:pPr marL="1222375" indent="-514350">
              <a:spcBef>
                <a:spcPts val="2400"/>
              </a:spcBef>
              <a:buFont typeface="+mj-lt"/>
              <a:buAutoNum type="arabicPeriod"/>
            </a:pPr>
            <a:r>
              <a:rPr lang="cs-CZ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Jak funguje systém podávání grantů?</a:t>
            </a:r>
          </a:p>
          <a:p>
            <a:pPr marL="1222375" indent="-514350">
              <a:spcBef>
                <a:spcPts val="2400"/>
              </a:spcBef>
              <a:buFont typeface="+mj-lt"/>
              <a:buAutoNum type="arabicPeriod"/>
            </a:pPr>
            <a:r>
              <a:rPr lang="cs-CZ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Důležité odkazy.</a:t>
            </a:r>
          </a:p>
          <a:p>
            <a:pPr marL="1222375" indent="-514350">
              <a:spcBef>
                <a:spcPts val="2400"/>
              </a:spcBef>
              <a:buFont typeface="+mj-lt"/>
              <a:buAutoNum type="arabicPeriod"/>
            </a:pPr>
            <a:r>
              <a:rPr lang="cs-CZ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Termíny, kontakty a konzultace.</a:t>
            </a:r>
          </a:p>
        </p:txBody>
      </p:sp>
    </p:spTree>
    <p:extLst>
      <p:ext uri="{BB962C8B-B14F-4D97-AF65-F5344CB8AC3E}">
        <p14:creationId xmlns:p14="http://schemas.microsoft.com/office/powerpoint/2010/main" val="134737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solidFill>
                  <a:srgbClr val="000000"/>
                </a:solidFill>
                <a:latin typeface="CIDFont+F1"/>
              </a:rPr>
              <a:t>1. Pravidla pro přípravu žádosti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825625"/>
            <a:ext cx="10180320" cy="4667250"/>
          </a:xfrm>
        </p:spPr>
        <p:txBody>
          <a:bodyPr>
            <a:normAutofit/>
          </a:bodyPr>
          <a:lstStyle/>
          <a:p>
            <a:pPr marL="538163" indent="-45085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Přihlášku může podat student zapsaný na univerzitě a studující ve standardní době Mgr. a Ph.D. studia.</a:t>
            </a:r>
          </a:p>
          <a:p>
            <a:pPr marL="538163" indent="-45085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600" dirty="0">
                <a:latin typeface="Cambria" panose="02040503050406030204" pitchFamily="18" charset="0"/>
                <a:ea typeface="Cambria" panose="02040503050406030204" pitchFamily="18" charset="0"/>
              </a:rPr>
              <a:t>Hlavním řešitelem je student</a:t>
            </a:r>
            <a:r>
              <a:rPr lang="cs-CZ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Mgr. a Ph.D. studia</a:t>
            </a:r>
            <a:r>
              <a:rPr lang="cs-CZ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538163" indent="-45085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600" dirty="0">
                <a:latin typeface="Cambria" panose="02040503050406030204" pitchFamily="18" charset="0"/>
                <a:ea typeface="Cambria" panose="02040503050406030204" pitchFamily="18" charset="0"/>
              </a:rPr>
              <a:t>Projekt může být </a:t>
            </a:r>
            <a:r>
              <a:rPr lang="cs-CZ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</a:t>
            </a:r>
            <a:r>
              <a:rPr lang="cs-CZ" sz="2600" dirty="0">
                <a:latin typeface="Cambria" panose="02040503050406030204" pitchFamily="18" charset="0"/>
                <a:ea typeface="Cambria" panose="02040503050406030204" pitchFamily="18" charset="0"/>
              </a:rPr>
              <a:t> 2 nebo 3 letý.</a:t>
            </a:r>
          </a:p>
          <a:p>
            <a:pPr marL="538163" indent="-450850" algn="l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Maximální výše ročního rozpočtu je 300 tis. Kč, tzn. </a:t>
            </a:r>
            <a:r>
              <a:rPr lang="cs-CZ" sz="26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cs-CZ" sz="2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vouletý projekt má rozpočet max 600 tis. Kč (rok 2025 max 300 tis. Kč, rok 2026 max 300 tis. Kč). Rozpočty nemusí být v letech stejné.</a:t>
            </a:r>
          </a:p>
          <a:p>
            <a:pPr marL="538163" indent="-450850" algn="l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600" dirty="0">
                <a:latin typeface="Cambria" panose="02040503050406030204" pitchFamily="18" charset="0"/>
                <a:ea typeface="Cambria" panose="02040503050406030204" pitchFamily="18" charset="0"/>
              </a:rPr>
              <a:t>Žadatel může podat nejvýše 1 přihlášku v roli hlavního řešitele; jako člen týmu max 2 jiných projektů. </a:t>
            </a:r>
            <a:r>
              <a:rPr lang="cs-CZ" sz="2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Pozor – výše stipendia se sčítá (100 tis.).</a:t>
            </a:r>
          </a:p>
        </p:txBody>
      </p:sp>
    </p:spTree>
    <p:extLst>
      <p:ext uri="{BB962C8B-B14F-4D97-AF65-F5344CB8AC3E}">
        <p14:creationId xmlns:p14="http://schemas.microsoft.com/office/powerpoint/2010/main" val="116542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solidFill>
                  <a:srgbClr val="000000"/>
                </a:solidFill>
                <a:latin typeface="CIDFont+F1"/>
              </a:rPr>
              <a:t>1. Pravidla pro přípravu žádosti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7" y="1825625"/>
            <a:ext cx="10515599" cy="4351338"/>
          </a:xfrm>
        </p:spPr>
        <p:txBody>
          <a:bodyPr>
            <a:normAutofit/>
          </a:bodyPr>
          <a:lstStyle/>
          <a:p>
            <a:pPr marL="87313" indent="0">
              <a:spcBef>
                <a:spcPts val="1800"/>
              </a:spcBef>
              <a:buNone/>
            </a:pPr>
            <a:r>
              <a:rPr lang="cs-CZ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Řešitelský kolektiv a osobní náklady</a:t>
            </a:r>
          </a:p>
          <a:p>
            <a:pPr marL="87313" indent="0">
              <a:spcBef>
                <a:spcPts val="1200"/>
              </a:spcBef>
              <a:buNone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Řešitel/student: osobní číslo, typ odměny stipendium, výše stipendia max 80 t.</a:t>
            </a:r>
          </a:p>
          <a:p>
            <a:pPr marL="87313" indent="0">
              <a:spcBef>
                <a:spcPts val="1200"/>
              </a:spcBef>
              <a:buNone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Vedoucí - </a:t>
            </a:r>
            <a:r>
              <a:rPr lang="cs-CZ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osobní číslo</a:t>
            </a: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typ odměny je mzda, výše mzdy max 20 tis. Kč.</a:t>
            </a:r>
          </a:p>
          <a:p>
            <a:pPr marL="87313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Spoluřešitel/student: osobní číslo, typ odměny - stipendium, výše stipendia.</a:t>
            </a:r>
          </a:p>
          <a:p>
            <a:pPr marL="627063" indent="-539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Stipendia musí být min 75% osobních nákladů.</a:t>
            </a:r>
          </a:p>
          <a:p>
            <a:pPr marL="627063" indent="-539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Minimálně 50 % týmu musí být studentských řešitelů.</a:t>
            </a:r>
          </a:p>
          <a:p>
            <a:pPr marL="627063" indent="-539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Stipendia max 160 tis pro všechny studenty.</a:t>
            </a:r>
          </a:p>
          <a:p>
            <a:pPr marL="627063" indent="-539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Mzdy a odvody maximálně 40 tis. pro projekt. </a:t>
            </a:r>
          </a:p>
        </p:txBody>
      </p:sp>
    </p:spTree>
    <p:extLst>
      <p:ext uri="{BB962C8B-B14F-4D97-AF65-F5344CB8AC3E}">
        <p14:creationId xmlns:p14="http://schemas.microsoft.com/office/powerpoint/2010/main" val="231985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1825625"/>
            <a:ext cx="10276562" cy="4351338"/>
          </a:xfrm>
        </p:spPr>
        <p:txBody>
          <a:bodyPr>
            <a:normAutofit/>
          </a:bodyPr>
          <a:lstStyle/>
          <a:p>
            <a:pPr marL="87312" indent="0">
              <a:spcBef>
                <a:spcPts val="1800"/>
              </a:spcBef>
              <a:buNone/>
            </a:pPr>
            <a:r>
              <a:rPr lang="cs-CZ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Poskytneme vzorový rozpočet v excelu.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E55A1E8-04EF-8035-C4BC-9AA7F2A9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1BF2D9-E9F9-E29F-8EEA-C07D2FD2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62" y="0"/>
            <a:ext cx="10515600" cy="687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7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solidFill>
                  <a:srgbClr val="000000"/>
                </a:solidFill>
                <a:latin typeface="CIDFont+F1"/>
              </a:rPr>
              <a:t>1. Pravidla pro přípravu žádosti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1578279"/>
            <a:ext cx="10276562" cy="5060516"/>
          </a:xfrm>
        </p:spPr>
        <p:txBody>
          <a:bodyPr>
            <a:normAutofit/>
          </a:bodyPr>
          <a:lstStyle/>
          <a:p>
            <a:pPr marL="87313" indent="0">
              <a:spcBef>
                <a:spcPts val="1800"/>
              </a:spcBef>
              <a:buNone/>
            </a:pPr>
            <a:r>
              <a:rPr lang="cs-CZ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Rozpočet projektu</a:t>
            </a:r>
          </a:p>
          <a:p>
            <a:pPr marL="544513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Mzdové prostředky, ostatní osobní náklady, odvody na sociální a zdravotní pojištění  - dohromady nejvýše 40 tis. na projekt/rok.</a:t>
            </a:r>
          </a:p>
          <a:p>
            <a:pPr marL="544513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Stipendia – max 160 tis. na projekt/rok, max 80 tis. na řešitele. Stipendia se sčítají, tzn. 1 student smí v daném roce získat nejvýše 100 tis. Kč.</a:t>
            </a:r>
          </a:p>
          <a:p>
            <a:pPr marL="544513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Pobytové náklady – stáže do ½ roku, aktivní účast na konferencích, letní či zimní školy. Náklady pouze pro studenty </a:t>
            </a:r>
            <a:r>
              <a:rPr lang="cs-CZ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(jen jízdné a ubytování).</a:t>
            </a:r>
          </a:p>
          <a:p>
            <a:pPr marL="544513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Ostatní neinvestiční náklady – drobný hmotný majetek, kancelářský materiál, literatura, náklady na zveřejnění článku, konferenční poplatky. </a:t>
            </a:r>
          </a:p>
          <a:p>
            <a:pPr marL="544513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Doplňkové náklady – 15%.</a:t>
            </a:r>
          </a:p>
        </p:txBody>
      </p:sp>
    </p:spTree>
    <p:extLst>
      <p:ext uri="{BB962C8B-B14F-4D97-AF65-F5344CB8AC3E}">
        <p14:creationId xmlns:p14="http://schemas.microsoft.com/office/powerpoint/2010/main" val="24639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solidFill>
                  <a:srgbClr val="000000"/>
                </a:solidFill>
                <a:latin typeface="CIDFont+F1"/>
              </a:rPr>
              <a:t>1. Pravidla pro přípravu žádosti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1825625"/>
            <a:ext cx="10276562" cy="4351338"/>
          </a:xfrm>
        </p:spPr>
        <p:txBody>
          <a:bodyPr>
            <a:normAutofit/>
          </a:bodyPr>
          <a:lstStyle/>
          <a:p>
            <a:pPr marL="87313" indent="0">
              <a:spcBef>
                <a:spcPts val="1800"/>
              </a:spcBef>
              <a:buNone/>
            </a:pPr>
            <a:r>
              <a:rPr lang="cs-CZ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Rozpočet projektu</a:t>
            </a:r>
          </a:p>
          <a:p>
            <a:pPr marL="536575" indent="-449263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Všechny položky rozpočtu je potřeba zdůvodnit – proč je v rozpočtu máte (potřebujete), proč zrovna v uvedené výši.</a:t>
            </a:r>
          </a:p>
          <a:p>
            <a:pPr marL="536575" indent="-449263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 2 a 3 leté projekty vyplníte výhledové náklady – celkové náklady pro každý rok. Náklady rozmyslete, oproti plánu se nesmíte odchýlit o víc jak 10%.</a:t>
            </a:r>
          </a:p>
          <a:p>
            <a:pPr marL="87312" indent="0">
              <a:spcBef>
                <a:spcPts val="1800"/>
              </a:spcBef>
              <a:buNone/>
            </a:pPr>
            <a:r>
              <a:rPr lang="cs-CZ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Poskytneme vzorový rozpočet v excelu.</a:t>
            </a:r>
          </a:p>
        </p:txBody>
      </p:sp>
    </p:spTree>
    <p:extLst>
      <p:ext uri="{BB962C8B-B14F-4D97-AF65-F5344CB8AC3E}">
        <p14:creationId xmlns:p14="http://schemas.microsoft.com/office/powerpoint/2010/main" val="43642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BD19-08B3-CFC8-A1A4-B9B9EB9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solidFill>
                  <a:srgbClr val="000000"/>
                </a:solidFill>
                <a:latin typeface="CIDFont+F1"/>
              </a:rPr>
              <a:t>1. Pravidla pro přípravu žádosti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2E41-92BA-7AB0-93D3-7A1E309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1825625"/>
            <a:ext cx="10276562" cy="4351338"/>
          </a:xfrm>
        </p:spPr>
        <p:txBody>
          <a:bodyPr>
            <a:normAutofit/>
          </a:bodyPr>
          <a:lstStyle/>
          <a:p>
            <a:pPr marL="87313" indent="0">
              <a:spcBef>
                <a:spcPts val="1800"/>
              </a:spcBef>
              <a:buNone/>
            </a:pPr>
            <a:r>
              <a:rPr lang="cs-CZ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Návrh projektu </a:t>
            </a:r>
            <a:r>
              <a:rPr lang="cs-CZ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Novinka!</a:t>
            </a:r>
            <a:endParaRPr lang="cs-CZ" sz="2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0213" indent="-3429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Samostatná příloha. </a:t>
            </a:r>
          </a:p>
          <a:p>
            <a:pPr marL="430213" indent="-3429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Celkem 5 stran A4, formát </a:t>
            </a:r>
            <a:r>
              <a:rPr lang="cs-CZ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pdf</a:t>
            </a: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standardní písmo velikost 11, řádkování 1.</a:t>
            </a:r>
          </a:p>
          <a:p>
            <a:pPr marL="538163" indent="-45085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cs-CZ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Dodržte navrženou strukturu</a:t>
            </a: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989013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Současný stav poznání - řešeného problému v ČR a v zahraničí a svá tvrzení doložte citacemi</a:t>
            </a:r>
          </a:p>
          <a:p>
            <a:pPr marL="989013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Materiální zajištění projektu – bude projekt řešen na instituci, nebo i výzkumným pobytem?</a:t>
            </a:r>
          </a:p>
        </p:txBody>
      </p:sp>
    </p:spTree>
    <p:extLst>
      <p:ext uri="{BB962C8B-B14F-4D97-AF65-F5344CB8AC3E}">
        <p14:creationId xmlns:p14="http://schemas.microsoft.com/office/powerpoint/2010/main" val="5081059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1750</Words>
  <Application>Microsoft Office PowerPoint</Application>
  <PresentationFormat>Širokoúhlá obrazovka</PresentationFormat>
  <Paragraphs>169</Paragraphs>
  <Slides>23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Arial</vt:lpstr>
      <vt:lpstr>Cambria</vt:lpstr>
      <vt:lpstr>CIDFont+F1</vt:lpstr>
      <vt:lpstr>CIDFont+F3</vt:lpstr>
      <vt:lpstr>Wingdings</vt:lpstr>
      <vt:lpstr>Motiv Office</vt:lpstr>
      <vt:lpstr>Vyhlášení 22. kola pro rok 2025</vt:lpstr>
      <vt:lpstr>Grantová agentura UK 22. kolo</vt:lpstr>
      <vt:lpstr>Obsah prezentace</vt:lpstr>
      <vt:lpstr>1. Pravidla pro přípravu žádosti</vt:lpstr>
      <vt:lpstr>1. Pravidla pro přípravu žádosti</vt:lpstr>
      <vt:lpstr>Prezentace aplikace PowerPoint</vt:lpstr>
      <vt:lpstr>1. Pravidla pro přípravu žádosti</vt:lpstr>
      <vt:lpstr>1. Pravidla pro přípravu žádosti</vt:lpstr>
      <vt:lpstr>1. Pravidla pro přípravu žádosti</vt:lpstr>
      <vt:lpstr>1. Pravidla pro přípravu žádosti</vt:lpstr>
      <vt:lpstr>1. Pravidla pro přípravu žádosti</vt:lpstr>
      <vt:lpstr>1. Pravidla pro přípravu žádosti</vt:lpstr>
      <vt:lpstr>1. Pravidla - Analýza rizik v příkladech</vt:lpstr>
      <vt:lpstr>2. IS na podávání projektů</vt:lpstr>
      <vt:lpstr>2. IS na podávání projektů</vt:lpstr>
      <vt:lpstr>1. Pravidla pro přípravu žádosti</vt:lpstr>
      <vt:lpstr>2. IS na podávání projektů</vt:lpstr>
      <vt:lpstr>2. IS na podávání projektů - Přílohy</vt:lpstr>
      <vt:lpstr>3. Jak funguje systém podávání grantů?</vt:lpstr>
      <vt:lpstr>4. Důležité odkazy</vt:lpstr>
      <vt:lpstr>5. Termíny, kontakty, konzultace</vt:lpstr>
      <vt:lpstr>5. Termíny, kontakty, konzultace</vt:lpstr>
      <vt:lpstr>Prostor pro doporučení: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Novotná, Renata</dc:creator>
  <cp:lastModifiedBy>Novotná, Renata</cp:lastModifiedBy>
  <cp:revision>61</cp:revision>
  <dcterms:created xsi:type="dcterms:W3CDTF">2024-09-23T10:54:12Z</dcterms:created>
  <dcterms:modified xsi:type="dcterms:W3CDTF">2024-10-03T13:23:40Z</dcterms:modified>
</cp:coreProperties>
</file>