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1.xml" ContentType="application/inkml+xml"/>
  <Override PartName="/ppt/ink/ink2.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sldIdLst>
    <p:sldId id="257" r:id="rId2"/>
    <p:sldId id="258" r:id="rId3"/>
    <p:sldId id="260" r:id="rId4"/>
    <p:sldId id="261" r:id="rId5"/>
    <p:sldId id="305" r:id="rId6"/>
    <p:sldId id="262" r:id="rId7"/>
    <p:sldId id="263" r:id="rId8"/>
    <p:sldId id="264" r:id="rId9"/>
    <p:sldId id="265" r:id="rId10"/>
    <p:sldId id="267" r:id="rId11"/>
    <p:sldId id="266" r:id="rId12"/>
    <p:sldId id="296" r:id="rId13"/>
    <p:sldId id="268" r:id="rId14"/>
    <p:sldId id="269" r:id="rId15"/>
    <p:sldId id="270" r:id="rId16"/>
    <p:sldId id="271" r:id="rId17"/>
    <p:sldId id="297" r:id="rId18"/>
    <p:sldId id="306" r:id="rId19"/>
    <p:sldId id="300" r:id="rId20"/>
    <p:sldId id="307" r:id="rId21"/>
    <p:sldId id="272" r:id="rId22"/>
    <p:sldId id="273" r:id="rId23"/>
    <p:sldId id="274" r:id="rId24"/>
    <p:sldId id="303" r:id="rId25"/>
    <p:sldId id="302" r:id="rId26"/>
    <p:sldId id="298" r:id="rId27"/>
    <p:sldId id="334" r:id="rId28"/>
    <p:sldId id="276" r:id="rId29"/>
    <p:sldId id="281" r:id="rId30"/>
    <p:sldId id="333" r:id="rId31"/>
    <p:sldId id="282" r:id="rId32"/>
    <p:sldId id="283" r:id="rId33"/>
    <p:sldId id="284" r:id="rId34"/>
    <p:sldId id="287" r:id="rId35"/>
    <p:sldId id="288" r:id="rId36"/>
    <p:sldId id="289" r:id="rId37"/>
    <p:sldId id="290" r:id="rId38"/>
    <p:sldId id="291" r:id="rId39"/>
    <p:sldId id="292" r:id="rId40"/>
    <p:sldId id="299" r:id="rId41"/>
    <p:sldId id="293" r:id="rId42"/>
    <p:sldId id="301" r:id="rId43"/>
    <p:sldId id="294" r:id="rId44"/>
    <p:sldId id="295" r:id="rId45"/>
  </p:sldIdLst>
  <p:sldSz cx="12192000" cy="6858000"/>
  <p:notesSz cx="9926638"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8E42C0-DAEF-1C54-B5C0-B051117F4288}" name="Tříska, Jiří" initials="TJ" userId="S::triskaji@ff.cuni.cz::a05d2b0f-1500-4074-b7a5-8fb672d104e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onika" initials="M" lastIdx="9" clrIdx="0"/>
  <p:cmAuthor id="2" name="Sechovcová, Monika" initials="SM" lastIdx="6" clrIdx="1">
    <p:extLst>
      <p:ext uri="{19B8F6BF-5375-455C-9EA6-DF929625EA0E}">
        <p15:presenceInfo xmlns:p15="http://schemas.microsoft.com/office/powerpoint/2012/main" userId="S::sechovcm@ff.cuni.cz::c2257416-bba9-4d2d-ba06-18705987e5c0" providerId="AD"/>
      </p:ext>
    </p:extLst>
  </p:cmAuthor>
  <p:cmAuthor id="3" name="Tříska, Jiří" initials="TJ" lastIdx="1" clrIdx="2">
    <p:extLst>
      <p:ext uri="{19B8F6BF-5375-455C-9EA6-DF929625EA0E}">
        <p15:presenceInfo xmlns:p15="http://schemas.microsoft.com/office/powerpoint/2012/main" userId="S::triskaji@ff.cuni.cz::a05d2b0f-1500-4074-b7a5-8fb672d104e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7-01T11:39:39.134"/>
    </inkml:context>
    <inkml:brush xml:id="br0">
      <inkml:brushProperty name="width" value="0.05" units="cm"/>
      <inkml:brushProperty name="height" value="0.3" units="cm"/>
      <inkml:brushProperty name="color" value="#849398"/>
      <inkml:brushProperty name="ignorePressure" value="1"/>
      <inkml:brushProperty name="inkEffects" value="pencil"/>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7-01T11:39:55.887"/>
    </inkml:context>
    <inkml:brush xml:id="br0">
      <inkml:brushProperty name="width" value="0.05" units="cm"/>
      <inkml:brushProperty name="height" value="0.3" units="cm"/>
      <inkml:brushProperty name="color" value="#849398"/>
      <inkml:brushProperty name="ignorePressure" value="1"/>
      <inkml:brushProperty name="inkEffects" value="pencil"/>
    </inkml:brush>
  </inkml:definitions>
  <inkml:trace contextRef="#ctx0" brushRef="#br0">1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A45317CC-BBD0-435F-A99B-142345320458}" type="datetimeFigureOut">
              <a:rPr lang="cs-CZ" smtClean="0"/>
              <a:pPr/>
              <a:t>21.08.2024</a:t>
            </a:fld>
            <a:endParaRPr lang="cs-CZ"/>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793D8F26-A4AF-459C-9723-1C08B59F785D}" type="slidenum">
              <a:rPr lang="cs-CZ" smtClean="0"/>
              <a:pPr/>
              <a:t>‹#›</a:t>
            </a:fld>
            <a:endParaRPr lang="cs-CZ"/>
          </a:p>
        </p:txBody>
      </p:sp>
    </p:spTree>
    <p:extLst>
      <p:ext uri="{BB962C8B-B14F-4D97-AF65-F5344CB8AC3E}">
        <p14:creationId xmlns:p14="http://schemas.microsoft.com/office/powerpoint/2010/main" val="2231381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1781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415634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468103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15</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073337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829976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798727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992410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494107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584835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571323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00562C3-C057-49AC-8298-AFFEB5080D63}" type="slidenum">
              <a:rPr lang="cs-CZ" smtClean="0"/>
              <a:pPr/>
              <a:t>25</a:t>
            </a:fld>
            <a:endParaRPr lang="cs-CZ"/>
          </a:p>
        </p:txBody>
      </p:sp>
    </p:spTree>
    <p:extLst>
      <p:ext uri="{BB962C8B-B14F-4D97-AF65-F5344CB8AC3E}">
        <p14:creationId xmlns:p14="http://schemas.microsoft.com/office/powerpoint/2010/main" val="607997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1243952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94343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94343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28</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3416971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29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4177521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138147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3708623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1179486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065186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35</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571492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263604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6</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8240352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0363430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38</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1923123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39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3490696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40</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5806556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4208270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3654905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43</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7074873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44</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305581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7</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948200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8</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481778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9</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2412212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10</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337301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11</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088660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7B638EC-B353-4BAE-AE79-603AD69808A6}" type="slidenum">
              <a:rPr lang="cs-CZ" smtClean="0"/>
              <a:pPr/>
              <a:t>12</a:t>
            </a:fld>
            <a:endParaRPr lang="cs-CZ"/>
          </a:p>
        </p:txBody>
      </p:sp>
      <p:sp>
        <p:nvSpPr>
          <p:cNvPr id="5" name="Zástupný symbol pro záhlaví 4"/>
          <p:cNvSpPr>
            <a:spLocks noGrp="1"/>
          </p:cNvSpPr>
          <p:nvPr>
            <p:ph type="hdr" sz="quarter" idx="11"/>
          </p:nvPr>
        </p:nvSpPr>
        <p:spPr/>
        <p:txBody>
          <a:bodyPr/>
          <a:lstStyle/>
          <a:p>
            <a:endParaRPr lang="cs-CZ"/>
          </a:p>
        </p:txBody>
      </p:sp>
    </p:spTree>
    <p:extLst>
      <p:ext uri="{BB962C8B-B14F-4D97-AF65-F5344CB8AC3E}">
        <p14:creationId xmlns:p14="http://schemas.microsoft.com/office/powerpoint/2010/main" val="1408220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A3C2DD-917D-40E8-A5C2-17B0FCA42D7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8BE0926-112E-4B21-8E85-95B4DF5269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A015E96-1F35-41BE-83EF-751972D6C84A}"/>
              </a:ext>
            </a:extLst>
          </p:cNvPr>
          <p:cNvSpPr>
            <a:spLocks noGrp="1"/>
          </p:cNvSpPr>
          <p:nvPr>
            <p:ph type="dt" sz="half" idx="10"/>
          </p:nvPr>
        </p:nvSpPr>
        <p:spPr/>
        <p:txBody>
          <a:bodyPr/>
          <a:lstStyle/>
          <a:p>
            <a:fld id="{4C60E5AF-466D-4B53-98E3-F8F751507388}" type="datetime1">
              <a:rPr lang="cs-CZ" smtClean="0"/>
              <a:t>21.08.2024</a:t>
            </a:fld>
            <a:endParaRPr lang="cs-CZ"/>
          </a:p>
        </p:txBody>
      </p:sp>
      <p:sp>
        <p:nvSpPr>
          <p:cNvPr id="5" name="Zástupný symbol pro zápatí 4">
            <a:extLst>
              <a:ext uri="{FF2B5EF4-FFF2-40B4-BE49-F238E27FC236}">
                <a16:creationId xmlns:a16="http://schemas.microsoft.com/office/drawing/2014/main" id="{A32AD331-C29C-45F8-8BA2-16DAD9247E88}"/>
              </a:ext>
            </a:extLst>
          </p:cNvPr>
          <p:cNvSpPr>
            <a:spLocks noGrp="1"/>
          </p:cNvSpPr>
          <p:nvPr>
            <p:ph type="ftr" sz="quarter" idx="11"/>
          </p:nvPr>
        </p:nvSpPr>
        <p:spPr/>
        <p:txBody>
          <a:bodyPr/>
          <a:lstStyle/>
          <a:p>
            <a:r>
              <a:rPr lang="cs-CZ" dirty="0"/>
              <a:t>GA UK 2023 </a:t>
            </a:r>
          </a:p>
        </p:txBody>
      </p:sp>
      <p:sp>
        <p:nvSpPr>
          <p:cNvPr id="6" name="Zástupný symbol pro číslo snímku 5">
            <a:extLst>
              <a:ext uri="{FF2B5EF4-FFF2-40B4-BE49-F238E27FC236}">
                <a16:creationId xmlns:a16="http://schemas.microsoft.com/office/drawing/2014/main" id="{F815F96C-010F-4117-B92E-FCD5A4043AE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217135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5B3C1-68CE-470F-AD27-43A9E5DA516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0A42CF6-808A-4300-99B0-C54BA7888BB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91F7C9-44B8-449A-948D-B01BD380A287}"/>
              </a:ext>
            </a:extLst>
          </p:cNvPr>
          <p:cNvSpPr>
            <a:spLocks noGrp="1"/>
          </p:cNvSpPr>
          <p:nvPr>
            <p:ph type="dt" sz="half" idx="10"/>
          </p:nvPr>
        </p:nvSpPr>
        <p:spPr/>
        <p:txBody>
          <a:bodyPr/>
          <a:lstStyle/>
          <a:p>
            <a:fld id="{9B6E620E-982E-4D03-AA3B-5CC5902CC740}" type="datetime1">
              <a:rPr lang="cs-CZ" smtClean="0"/>
              <a:t>21.08.2024</a:t>
            </a:fld>
            <a:endParaRPr lang="cs-CZ"/>
          </a:p>
        </p:txBody>
      </p:sp>
      <p:sp>
        <p:nvSpPr>
          <p:cNvPr id="5" name="Zástupný symbol pro zápatí 4">
            <a:extLst>
              <a:ext uri="{FF2B5EF4-FFF2-40B4-BE49-F238E27FC236}">
                <a16:creationId xmlns:a16="http://schemas.microsoft.com/office/drawing/2014/main" id="{15B0F341-62E1-4F95-B533-B00CBBF73661}"/>
              </a:ext>
            </a:extLst>
          </p:cNvPr>
          <p:cNvSpPr>
            <a:spLocks noGrp="1"/>
          </p:cNvSpPr>
          <p:nvPr>
            <p:ph type="ftr" sz="quarter" idx="11"/>
          </p:nvPr>
        </p:nvSpPr>
        <p:spPr/>
        <p:txBody>
          <a:bodyPr/>
          <a:lstStyle/>
          <a:p>
            <a:r>
              <a:rPr lang="cs-CZ" dirty="0"/>
              <a:t>GA UK 2023 </a:t>
            </a:r>
          </a:p>
        </p:txBody>
      </p:sp>
      <p:sp>
        <p:nvSpPr>
          <p:cNvPr id="6" name="Zástupný symbol pro číslo snímku 5">
            <a:extLst>
              <a:ext uri="{FF2B5EF4-FFF2-40B4-BE49-F238E27FC236}">
                <a16:creationId xmlns:a16="http://schemas.microsoft.com/office/drawing/2014/main" id="{BE00B023-5592-4038-B380-A2A4EF50C36B}"/>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0648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799E576-00C2-41F1-A212-ADD50C8C61E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DC195AD-9C4D-4C89-9BD7-81E09038C9D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B10758C-1E73-4180-B73B-847D43E28178}"/>
              </a:ext>
            </a:extLst>
          </p:cNvPr>
          <p:cNvSpPr>
            <a:spLocks noGrp="1"/>
          </p:cNvSpPr>
          <p:nvPr>
            <p:ph type="dt" sz="half" idx="10"/>
          </p:nvPr>
        </p:nvSpPr>
        <p:spPr/>
        <p:txBody>
          <a:bodyPr/>
          <a:lstStyle/>
          <a:p>
            <a:fld id="{A5FB8297-359B-4C83-9B6F-3663A4A55D8D}" type="datetime1">
              <a:rPr lang="cs-CZ" smtClean="0"/>
              <a:t>21.08.2024</a:t>
            </a:fld>
            <a:endParaRPr lang="cs-CZ"/>
          </a:p>
        </p:txBody>
      </p:sp>
      <p:sp>
        <p:nvSpPr>
          <p:cNvPr id="5" name="Zástupný symbol pro zápatí 4">
            <a:extLst>
              <a:ext uri="{FF2B5EF4-FFF2-40B4-BE49-F238E27FC236}">
                <a16:creationId xmlns:a16="http://schemas.microsoft.com/office/drawing/2014/main" id="{8696AC3E-6A93-442E-862C-B26F39E1DBE9}"/>
              </a:ext>
            </a:extLst>
          </p:cNvPr>
          <p:cNvSpPr>
            <a:spLocks noGrp="1"/>
          </p:cNvSpPr>
          <p:nvPr>
            <p:ph type="ftr" sz="quarter" idx="11"/>
          </p:nvPr>
        </p:nvSpPr>
        <p:spPr/>
        <p:txBody>
          <a:bodyPr/>
          <a:lstStyle/>
          <a:p>
            <a:r>
              <a:rPr lang="cs-CZ" dirty="0"/>
              <a:t>GA UK 2023 </a:t>
            </a:r>
          </a:p>
        </p:txBody>
      </p:sp>
      <p:sp>
        <p:nvSpPr>
          <p:cNvPr id="6" name="Zástupný symbol pro číslo snímku 5">
            <a:extLst>
              <a:ext uri="{FF2B5EF4-FFF2-40B4-BE49-F238E27FC236}">
                <a16:creationId xmlns:a16="http://schemas.microsoft.com/office/drawing/2014/main" id="{F20F6D35-42FA-4FDC-A571-BD891596A6F0}"/>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35305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E934-D415-4E36-B554-4798A88484C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E17E8F8-7CEE-484C-90CF-23FACAE8BAD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7DB75-17AF-4435-8661-C34BC706CC00}"/>
              </a:ext>
            </a:extLst>
          </p:cNvPr>
          <p:cNvSpPr>
            <a:spLocks noGrp="1"/>
          </p:cNvSpPr>
          <p:nvPr>
            <p:ph type="dt" sz="half" idx="10"/>
          </p:nvPr>
        </p:nvSpPr>
        <p:spPr/>
        <p:txBody>
          <a:bodyPr/>
          <a:lstStyle/>
          <a:p>
            <a:fld id="{AF996275-EFE3-40D8-8140-1E84BFAE1D78}" type="datetime1">
              <a:rPr lang="cs-CZ" smtClean="0"/>
              <a:t>21.08.2024</a:t>
            </a:fld>
            <a:endParaRPr lang="cs-CZ"/>
          </a:p>
        </p:txBody>
      </p:sp>
      <p:sp>
        <p:nvSpPr>
          <p:cNvPr id="5" name="Zástupný symbol pro zápatí 4">
            <a:extLst>
              <a:ext uri="{FF2B5EF4-FFF2-40B4-BE49-F238E27FC236}">
                <a16:creationId xmlns:a16="http://schemas.microsoft.com/office/drawing/2014/main" id="{373A85D0-A369-4D63-9295-32DEE454E409}"/>
              </a:ext>
            </a:extLst>
          </p:cNvPr>
          <p:cNvSpPr>
            <a:spLocks noGrp="1"/>
          </p:cNvSpPr>
          <p:nvPr>
            <p:ph type="ftr" sz="quarter" idx="11"/>
          </p:nvPr>
        </p:nvSpPr>
        <p:spPr/>
        <p:txBody>
          <a:bodyPr/>
          <a:lstStyle/>
          <a:p>
            <a:r>
              <a:rPr lang="cs-CZ" dirty="0"/>
              <a:t>GA UK 2023 </a:t>
            </a:r>
          </a:p>
        </p:txBody>
      </p:sp>
      <p:sp>
        <p:nvSpPr>
          <p:cNvPr id="6" name="Zástupný symbol pro číslo snímku 5">
            <a:extLst>
              <a:ext uri="{FF2B5EF4-FFF2-40B4-BE49-F238E27FC236}">
                <a16:creationId xmlns:a16="http://schemas.microsoft.com/office/drawing/2014/main" id="{2C354D87-7A4B-4F04-93AE-AC6052D3790D}"/>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30982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524BB0-88DE-40F7-804A-F9D8A3BEEC8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F77A58A-1646-41DD-BCCE-9861D2059A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D214A05-A330-4F09-8E63-C8B237BA4941}"/>
              </a:ext>
            </a:extLst>
          </p:cNvPr>
          <p:cNvSpPr>
            <a:spLocks noGrp="1"/>
          </p:cNvSpPr>
          <p:nvPr>
            <p:ph type="dt" sz="half" idx="10"/>
          </p:nvPr>
        </p:nvSpPr>
        <p:spPr/>
        <p:txBody>
          <a:bodyPr/>
          <a:lstStyle/>
          <a:p>
            <a:fld id="{E24E1913-B74B-4609-8E64-4D1EBA2AC8F4}" type="datetime1">
              <a:rPr lang="cs-CZ" smtClean="0"/>
              <a:t>21.08.2024</a:t>
            </a:fld>
            <a:endParaRPr lang="cs-CZ"/>
          </a:p>
        </p:txBody>
      </p:sp>
      <p:sp>
        <p:nvSpPr>
          <p:cNvPr id="5" name="Zástupný symbol pro zápatí 4">
            <a:extLst>
              <a:ext uri="{FF2B5EF4-FFF2-40B4-BE49-F238E27FC236}">
                <a16:creationId xmlns:a16="http://schemas.microsoft.com/office/drawing/2014/main" id="{377EB69B-B468-49F8-843D-E77314A3829A}"/>
              </a:ext>
            </a:extLst>
          </p:cNvPr>
          <p:cNvSpPr>
            <a:spLocks noGrp="1"/>
          </p:cNvSpPr>
          <p:nvPr>
            <p:ph type="ftr" sz="quarter" idx="11"/>
          </p:nvPr>
        </p:nvSpPr>
        <p:spPr/>
        <p:txBody>
          <a:bodyPr/>
          <a:lstStyle/>
          <a:p>
            <a:r>
              <a:rPr lang="cs-CZ" dirty="0"/>
              <a:t>GA UK 2023 </a:t>
            </a:r>
          </a:p>
        </p:txBody>
      </p:sp>
      <p:sp>
        <p:nvSpPr>
          <p:cNvPr id="6" name="Zástupný symbol pro číslo snímku 5">
            <a:extLst>
              <a:ext uri="{FF2B5EF4-FFF2-40B4-BE49-F238E27FC236}">
                <a16:creationId xmlns:a16="http://schemas.microsoft.com/office/drawing/2014/main" id="{BA076AE3-4A3F-443A-8140-C43C2B36A47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541038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622600-B97C-435E-8BA7-BDBFB0C485B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82067D7-2633-4A2A-935D-2CA88A46C6A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F1875C7-F9EB-4D1A-8132-1DDC4D7EA52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7B67494-06DC-4B56-BA35-285C52608075}"/>
              </a:ext>
            </a:extLst>
          </p:cNvPr>
          <p:cNvSpPr>
            <a:spLocks noGrp="1"/>
          </p:cNvSpPr>
          <p:nvPr>
            <p:ph type="dt" sz="half" idx="10"/>
          </p:nvPr>
        </p:nvSpPr>
        <p:spPr/>
        <p:txBody>
          <a:bodyPr/>
          <a:lstStyle/>
          <a:p>
            <a:fld id="{272B6DD1-9FCE-400F-A85A-14983694D4EC}" type="datetime1">
              <a:rPr lang="cs-CZ" smtClean="0"/>
              <a:t>21.08.2024</a:t>
            </a:fld>
            <a:endParaRPr lang="cs-CZ"/>
          </a:p>
        </p:txBody>
      </p:sp>
      <p:sp>
        <p:nvSpPr>
          <p:cNvPr id="6" name="Zástupný symbol pro zápatí 5">
            <a:extLst>
              <a:ext uri="{FF2B5EF4-FFF2-40B4-BE49-F238E27FC236}">
                <a16:creationId xmlns:a16="http://schemas.microsoft.com/office/drawing/2014/main" id="{F563657F-7B3D-40C9-BEEB-AB8E2299DA51}"/>
              </a:ext>
            </a:extLst>
          </p:cNvPr>
          <p:cNvSpPr>
            <a:spLocks noGrp="1"/>
          </p:cNvSpPr>
          <p:nvPr>
            <p:ph type="ftr" sz="quarter" idx="11"/>
          </p:nvPr>
        </p:nvSpPr>
        <p:spPr/>
        <p:txBody>
          <a:bodyPr/>
          <a:lstStyle/>
          <a:p>
            <a:r>
              <a:rPr lang="cs-CZ" dirty="0"/>
              <a:t>GA UK 2023 </a:t>
            </a:r>
          </a:p>
        </p:txBody>
      </p:sp>
      <p:sp>
        <p:nvSpPr>
          <p:cNvPr id="7" name="Zástupný symbol pro číslo snímku 6">
            <a:extLst>
              <a:ext uri="{FF2B5EF4-FFF2-40B4-BE49-F238E27FC236}">
                <a16:creationId xmlns:a16="http://schemas.microsoft.com/office/drawing/2014/main" id="{D0729B7F-DA71-4990-BEFA-A7571690AEDB}"/>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3008993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11856B-D8FC-4C64-991D-C91DB299555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7DACEC8-FC90-4B5F-A8CA-2B95B54654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3907B0D-2AF2-4B71-918F-FF3DF849933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C40F4FA-6974-4C24-97DC-27D0E0E371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86EFD2F-1EC9-44B1-B20D-16518C1B6F8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65DD507-F097-4CE7-A733-CDADC90500B7}"/>
              </a:ext>
            </a:extLst>
          </p:cNvPr>
          <p:cNvSpPr>
            <a:spLocks noGrp="1"/>
          </p:cNvSpPr>
          <p:nvPr>
            <p:ph type="dt" sz="half" idx="10"/>
          </p:nvPr>
        </p:nvSpPr>
        <p:spPr/>
        <p:txBody>
          <a:bodyPr/>
          <a:lstStyle/>
          <a:p>
            <a:fld id="{CAB56419-5563-4DB2-9BA8-86BBAABB8711}" type="datetime1">
              <a:rPr lang="cs-CZ" smtClean="0"/>
              <a:t>21.08.2024</a:t>
            </a:fld>
            <a:endParaRPr lang="cs-CZ"/>
          </a:p>
        </p:txBody>
      </p:sp>
      <p:sp>
        <p:nvSpPr>
          <p:cNvPr id="8" name="Zástupný symbol pro zápatí 7">
            <a:extLst>
              <a:ext uri="{FF2B5EF4-FFF2-40B4-BE49-F238E27FC236}">
                <a16:creationId xmlns:a16="http://schemas.microsoft.com/office/drawing/2014/main" id="{034B5F31-6A3D-4E2F-BB0C-9D159279B2A8}"/>
              </a:ext>
            </a:extLst>
          </p:cNvPr>
          <p:cNvSpPr>
            <a:spLocks noGrp="1"/>
          </p:cNvSpPr>
          <p:nvPr>
            <p:ph type="ftr" sz="quarter" idx="11"/>
          </p:nvPr>
        </p:nvSpPr>
        <p:spPr/>
        <p:txBody>
          <a:bodyPr/>
          <a:lstStyle/>
          <a:p>
            <a:r>
              <a:rPr lang="cs-CZ" dirty="0"/>
              <a:t>GA UK 2023 </a:t>
            </a:r>
          </a:p>
        </p:txBody>
      </p:sp>
      <p:sp>
        <p:nvSpPr>
          <p:cNvPr id="9" name="Zástupný symbol pro číslo snímku 8">
            <a:extLst>
              <a:ext uri="{FF2B5EF4-FFF2-40B4-BE49-F238E27FC236}">
                <a16:creationId xmlns:a16="http://schemas.microsoft.com/office/drawing/2014/main" id="{0616F3C3-4650-4929-BA11-6D59D7C49C2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67647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BCE12-06EF-421A-927E-576CDC7C0E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B15F599-2BDD-4C47-96A4-FB5A38C50830}"/>
              </a:ext>
            </a:extLst>
          </p:cNvPr>
          <p:cNvSpPr>
            <a:spLocks noGrp="1"/>
          </p:cNvSpPr>
          <p:nvPr>
            <p:ph type="dt" sz="half" idx="10"/>
          </p:nvPr>
        </p:nvSpPr>
        <p:spPr/>
        <p:txBody>
          <a:bodyPr/>
          <a:lstStyle/>
          <a:p>
            <a:fld id="{4F9B61BE-C55C-4523-B37B-FC0EC1D25C26}" type="datetime1">
              <a:rPr lang="cs-CZ" smtClean="0"/>
              <a:t>21.08.2024</a:t>
            </a:fld>
            <a:endParaRPr lang="cs-CZ"/>
          </a:p>
        </p:txBody>
      </p:sp>
      <p:sp>
        <p:nvSpPr>
          <p:cNvPr id="4" name="Zástupný symbol pro zápatí 3">
            <a:extLst>
              <a:ext uri="{FF2B5EF4-FFF2-40B4-BE49-F238E27FC236}">
                <a16:creationId xmlns:a16="http://schemas.microsoft.com/office/drawing/2014/main" id="{5D8C9124-22C9-4650-BAA1-6B2135389AD1}"/>
              </a:ext>
            </a:extLst>
          </p:cNvPr>
          <p:cNvSpPr>
            <a:spLocks noGrp="1"/>
          </p:cNvSpPr>
          <p:nvPr>
            <p:ph type="ftr" sz="quarter" idx="11"/>
          </p:nvPr>
        </p:nvSpPr>
        <p:spPr/>
        <p:txBody>
          <a:bodyPr/>
          <a:lstStyle/>
          <a:p>
            <a:r>
              <a:rPr lang="cs-CZ" dirty="0"/>
              <a:t>GA UK 2023 </a:t>
            </a:r>
          </a:p>
        </p:txBody>
      </p:sp>
      <p:sp>
        <p:nvSpPr>
          <p:cNvPr id="5" name="Zástupný symbol pro číslo snímku 4">
            <a:extLst>
              <a:ext uri="{FF2B5EF4-FFF2-40B4-BE49-F238E27FC236}">
                <a16:creationId xmlns:a16="http://schemas.microsoft.com/office/drawing/2014/main" id="{B0C34F42-6578-4EBD-B952-094AA213EFF8}"/>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229516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C1D373C-C7BA-4348-9481-2B7C42F310EA}"/>
              </a:ext>
            </a:extLst>
          </p:cNvPr>
          <p:cNvSpPr>
            <a:spLocks noGrp="1"/>
          </p:cNvSpPr>
          <p:nvPr>
            <p:ph type="dt" sz="half" idx="10"/>
          </p:nvPr>
        </p:nvSpPr>
        <p:spPr/>
        <p:txBody>
          <a:bodyPr/>
          <a:lstStyle/>
          <a:p>
            <a:fld id="{27DF7492-46B1-476C-AE95-C8000AD9276B}" type="datetime1">
              <a:rPr lang="cs-CZ" smtClean="0"/>
              <a:t>21.08.2024</a:t>
            </a:fld>
            <a:endParaRPr lang="cs-CZ"/>
          </a:p>
        </p:txBody>
      </p:sp>
      <p:sp>
        <p:nvSpPr>
          <p:cNvPr id="3" name="Zástupný symbol pro zápatí 2">
            <a:extLst>
              <a:ext uri="{FF2B5EF4-FFF2-40B4-BE49-F238E27FC236}">
                <a16:creationId xmlns:a16="http://schemas.microsoft.com/office/drawing/2014/main" id="{0FB3DE7E-37AE-4319-BB6C-2F7E00AD9C69}"/>
              </a:ext>
            </a:extLst>
          </p:cNvPr>
          <p:cNvSpPr>
            <a:spLocks noGrp="1"/>
          </p:cNvSpPr>
          <p:nvPr>
            <p:ph type="ftr" sz="quarter" idx="11"/>
          </p:nvPr>
        </p:nvSpPr>
        <p:spPr/>
        <p:txBody>
          <a:bodyPr/>
          <a:lstStyle/>
          <a:p>
            <a:r>
              <a:rPr lang="cs-CZ" dirty="0"/>
              <a:t>GA UK 2023 </a:t>
            </a:r>
          </a:p>
        </p:txBody>
      </p:sp>
      <p:sp>
        <p:nvSpPr>
          <p:cNvPr id="4" name="Zástupný symbol pro číslo snímku 3">
            <a:extLst>
              <a:ext uri="{FF2B5EF4-FFF2-40B4-BE49-F238E27FC236}">
                <a16:creationId xmlns:a16="http://schemas.microsoft.com/office/drawing/2014/main" id="{CAA2BECE-EC64-44F5-B3E5-4174CC5BB9A5}"/>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4396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6080BA-278B-48B9-9EEF-A0D31B5B8C4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A2B1C5C-DF4E-439E-9D0E-5E47691E3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B2A6334-FB9E-41B2-9DC4-EDBA93179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6FAB957-0087-4B2A-8C6E-EAC5C8C3BEA8}"/>
              </a:ext>
            </a:extLst>
          </p:cNvPr>
          <p:cNvSpPr>
            <a:spLocks noGrp="1"/>
          </p:cNvSpPr>
          <p:nvPr>
            <p:ph type="dt" sz="half" idx="10"/>
          </p:nvPr>
        </p:nvSpPr>
        <p:spPr/>
        <p:txBody>
          <a:bodyPr/>
          <a:lstStyle/>
          <a:p>
            <a:fld id="{2B6EE579-077A-4FB0-A47D-FCBC01A287CD}" type="datetime1">
              <a:rPr lang="cs-CZ" smtClean="0"/>
              <a:t>21.08.2024</a:t>
            </a:fld>
            <a:endParaRPr lang="cs-CZ"/>
          </a:p>
        </p:txBody>
      </p:sp>
      <p:sp>
        <p:nvSpPr>
          <p:cNvPr id="6" name="Zástupný symbol pro zápatí 5">
            <a:extLst>
              <a:ext uri="{FF2B5EF4-FFF2-40B4-BE49-F238E27FC236}">
                <a16:creationId xmlns:a16="http://schemas.microsoft.com/office/drawing/2014/main" id="{5A0B25D6-97A8-4082-910D-AD19E4462CD6}"/>
              </a:ext>
            </a:extLst>
          </p:cNvPr>
          <p:cNvSpPr>
            <a:spLocks noGrp="1"/>
          </p:cNvSpPr>
          <p:nvPr>
            <p:ph type="ftr" sz="quarter" idx="11"/>
          </p:nvPr>
        </p:nvSpPr>
        <p:spPr/>
        <p:txBody>
          <a:bodyPr/>
          <a:lstStyle/>
          <a:p>
            <a:r>
              <a:rPr lang="cs-CZ" dirty="0"/>
              <a:t>GA UK 2023 </a:t>
            </a:r>
          </a:p>
        </p:txBody>
      </p:sp>
      <p:sp>
        <p:nvSpPr>
          <p:cNvPr id="7" name="Zástupný symbol pro číslo snímku 6">
            <a:extLst>
              <a:ext uri="{FF2B5EF4-FFF2-40B4-BE49-F238E27FC236}">
                <a16:creationId xmlns:a16="http://schemas.microsoft.com/office/drawing/2014/main" id="{E4A2A333-644D-492E-BCB6-9B8FC96EE05A}"/>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97020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83B779-9010-4B29-8A4F-43C3F78E3DD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F137276-5C5D-4D0E-BA66-0E1F71ACA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40802F8-C6CE-44C5-81F7-B2E913ED2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EF72C07-A012-4F1C-98EF-D794E5EAD4E9}"/>
              </a:ext>
            </a:extLst>
          </p:cNvPr>
          <p:cNvSpPr>
            <a:spLocks noGrp="1"/>
          </p:cNvSpPr>
          <p:nvPr>
            <p:ph type="dt" sz="half" idx="10"/>
          </p:nvPr>
        </p:nvSpPr>
        <p:spPr/>
        <p:txBody>
          <a:bodyPr/>
          <a:lstStyle/>
          <a:p>
            <a:fld id="{2F54772C-E1EC-4BBD-9755-6DFEAF7438D4}" type="datetime1">
              <a:rPr lang="cs-CZ" smtClean="0"/>
              <a:t>21.08.2024</a:t>
            </a:fld>
            <a:endParaRPr lang="cs-CZ"/>
          </a:p>
        </p:txBody>
      </p:sp>
      <p:sp>
        <p:nvSpPr>
          <p:cNvPr id="6" name="Zástupný symbol pro zápatí 5">
            <a:extLst>
              <a:ext uri="{FF2B5EF4-FFF2-40B4-BE49-F238E27FC236}">
                <a16:creationId xmlns:a16="http://schemas.microsoft.com/office/drawing/2014/main" id="{DE7C1BB1-78EB-4894-B7E6-984B7F0FA5CD}"/>
              </a:ext>
            </a:extLst>
          </p:cNvPr>
          <p:cNvSpPr>
            <a:spLocks noGrp="1"/>
          </p:cNvSpPr>
          <p:nvPr>
            <p:ph type="ftr" sz="quarter" idx="11"/>
          </p:nvPr>
        </p:nvSpPr>
        <p:spPr/>
        <p:txBody>
          <a:bodyPr/>
          <a:lstStyle/>
          <a:p>
            <a:r>
              <a:rPr lang="cs-CZ" dirty="0"/>
              <a:t>GA UK 2023 </a:t>
            </a:r>
          </a:p>
        </p:txBody>
      </p:sp>
      <p:sp>
        <p:nvSpPr>
          <p:cNvPr id="7" name="Zástupný symbol pro číslo snímku 6">
            <a:extLst>
              <a:ext uri="{FF2B5EF4-FFF2-40B4-BE49-F238E27FC236}">
                <a16:creationId xmlns:a16="http://schemas.microsoft.com/office/drawing/2014/main" id="{880183FD-954C-4B28-8374-695CE793942F}"/>
              </a:ext>
            </a:extLst>
          </p:cNvPr>
          <p:cNvSpPr>
            <a:spLocks noGrp="1"/>
          </p:cNvSpPr>
          <p:nvPr>
            <p:ph type="sldNum" sz="quarter" idx="12"/>
          </p:nvPr>
        </p:nvSpPr>
        <p:spPr/>
        <p:txBody>
          <a:bodyPr/>
          <a:lstStyle/>
          <a:p>
            <a:fld id="{FD6992BB-97A3-4719-8BA6-1EDF29AB5995}" type="slidenum">
              <a:rPr lang="cs-CZ" smtClean="0"/>
              <a:pPr/>
              <a:t>‹#›</a:t>
            </a:fld>
            <a:endParaRPr lang="cs-CZ"/>
          </a:p>
        </p:txBody>
      </p:sp>
    </p:spTree>
    <p:extLst>
      <p:ext uri="{BB962C8B-B14F-4D97-AF65-F5344CB8AC3E}">
        <p14:creationId xmlns:p14="http://schemas.microsoft.com/office/powerpoint/2010/main" val="17533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119A204-6203-4F89-9682-C01AA2933B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345B77B-B739-439C-BC2B-9777623CD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F8E0921-9FCB-4420-AC4C-41B73BFF83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CDB7B3-035C-4635-8CD9-87BF0B264803}" type="datetime1">
              <a:rPr lang="cs-CZ" smtClean="0"/>
              <a:t>21.08.2024</a:t>
            </a:fld>
            <a:endParaRPr lang="cs-CZ"/>
          </a:p>
        </p:txBody>
      </p:sp>
      <p:sp>
        <p:nvSpPr>
          <p:cNvPr id="5" name="Zástupný symbol pro zápatí 4">
            <a:extLst>
              <a:ext uri="{FF2B5EF4-FFF2-40B4-BE49-F238E27FC236}">
                <a16:creationId xmlns:a16="http://schemas.microsoft.com/office/drawing/2014/main" id="{6C546FAE-3334-46B8-9BC6-A595DDBBCD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GA UK 2023 </a:t>
            </a:r>
          </a:p>
        </p:txBody>
      </p:sp>
      <p:sp>
        <p:nvSpPr>
          <p:cNvPr id="6" name="Zástupný symbol pro číslo snímku 5">
            <a:extLst>
              <a:ext uri="{FF2B5EF4-FFF2-40B4-BE49-F238E27FC236}">
                <a16:creationId xmlns:a16="http://schemas.microsoft.com/office/drawing/2014/main" id="{8F09447F-48C8-451B-91C0-EF9A1F17C0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6992BB-97A3-4719-8BA6-1EDF29AB5995}" type="slidenum">
              <a:rPr lang="cs-CZ" smtClean="0"/>
              <a:pPr/>
              <a:t>‹#›</a:t>
            </a:fld>
            <a:endParaRPr lang="cs-CZ"/>
          </a:p>
        </p:txBody>
      </p:sp>
    </p:spTree>
    <p:extLst>
      <p:ext uri="{BB962C8B-B14F-4D97-AF65-F5344CB8AC3E}">
        <p14:creationId xmlns:p14="http://schemas.microsoft.com/office/powerpoint/2010/main" val="40945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ff.cuni.cz/wp-content/uploads/2013/01/Sd%C4%9Blen%C3%AD-tajemn%C3%ADka-%C4%8D.-2_2016.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ff.cuni.cz/fakulta/struktura-historie/oddeleni-dekanatu/ekonomicke-oddeleni/formulare/"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www.cuni.cz/UK-2446.html"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cuni.cz/UK-12257.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manualy.ff.cuni.cz/index.php/%C5%BD%C3%A1danky" TargetMode="External"/><Relationship Id="rId2" Type="http://schemas.openxmlformats.org/officeDocument/2006/relationships/hyperlink" Target="https://cis.ff.cuni.cz/fcgi/verso.fpl/_TS_/1613482004?fname=web_index&amp;__def_stranka__=zad_zadanka_sez&amp;__def_filtr__=1&amp;fname=web_index&amp;_navig_code_=3cacd3a30704dd161f2e8e95df74936c&amp;__modul_name=Objedn%C3%A1vky%20/%20%C5%BD%C3%A1danky"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mailto:zadanky@ff.cuni.cz"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eams.microsoft.com/l/team/19%3A393cbd7f73f84a309df298cc33dde833%40thread.tacv2/conversations?groupId=c50d93d8-d18c-4a9f-a169-d0b760cc200c&amp;tenantId=71cbe59b-f59f-49d8-bed9-6de6b6468917"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www.ff.cuni.cz/fakulta/struktura-historie/oddeleni-dekanatu/projektove-grantove-oddeleni/formulare/"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ffuk.sharepoint.com/:f:/s/elearningGAUKFFUK/EnUDckYjVaFCoXpBSPd4D84BFuY06kFqpNCUnth-1TF-EQ?e=sAahu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ff.cuni.cz/odd-oso" TargetMode="External"/></Relationships>
</file>

<file path=ppt/slides/_rels/slide2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ustomXml" Target="../ink/ink1.xml"/><Relationship Id="rId7"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0.png"/><Relationship Id="rId10" Type="http://schemas.openxmlformats.org/officeDocument/2006/relationships/image" Target="../media/image9.png"/><Relationship Id="rId9"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hyperlink" Target="http://www.ff.cuni.cz/odd-oso"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hyperlink" Target="https://www.ff.cuni.cz/fakulta/struktura-historie/oddeleni-dekanatu/projektove-grantove-oddeleni/formulare/"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1.emf"/><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package" Target="../embeddings/Microsoft_Word_Document.docx"/><Relationship Id="rId5" Type="http://schemas.openxmlformats.org/officeDocument/2006/relationships/image" Target="../media/image10.e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cis.ff.cuni.cz/fcgi/verso.fpl?fname=web_index&amp;__def_stranka__=zad_zadanka_sez"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www.ff.cuni.cz/fakulta/oddeleni-dekanatu/ekonomicke-oddeleni/formulare/" TargetMode="External"/><Relationship Id="rId2" Type="http://schemas.openxmlformats.org/officeDocument/2006/relationships/hyperlink" Target="http://www.ff.cuni.cz/fakulta/oddeleni-dekanatu/ekonomicke-"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hyperlink" Target="https://www.ff.cuni.cz/wp-content/uploads/2013/01/Sd%C4%9Blen%C3%AD-tajemn%C3%ADka-%C4%8D.-2_2016.pdf"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hyperlink" Target="https://ffuk.sharepoint.com/:b:/s/Knihovna/Ef3YaHRHXfdNsCzrD9WtcqMBOBhQg7XdwOscXHHFeQIL0Q"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cis.ff.cuni.cz/fcgi/verso.fpl?fname=web_index&amp;__def_stranka__=zad_zadanka_sez"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akvizice@ff.cuni.cz"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ww.ff.cuni.cz/wp-content/uploads/2013/01/16-11-07.pdf"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www.ff.cuni.cz/fakulta/oddeleni-dekanatu/grantove-oddeleni/"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hyperlink" Target="https://www.cuni.cz/UK-1673.htm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www.cuni.cz/UK-2446.html"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www.ff.cuni.cz/fakulta/struktura-historie/oddeleni-dekanatu/projektove-grantove-oddeleni/referat-projektove-podpory/"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ff.cuni.cz/fakulta/oddeleni-dekanatu/ekonomicke-oddeleni/formular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047592" y="1749660"/>
            <a:ext cx="8096816" cy="12985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cs-CZ" b="1" dirty="0"/>
              <a:t>GA UK 2024</a:t>
            </a:r>
            <a:endParaRPr lang="cs-CZ" dirty="0"/>
          </a:p>
        </p:txBody>
      </p:sp>
      <p:sp>
        <p:nvSpPr>
          <p:cNvPr id="5" name="Podnadpis 2"/>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dirty="0"/>
              <a:t>Příručka pro příjemce</a:t>
            </a:r>
          </a:p>
        </p:txBody>
      </p:sp>
      <p:pic>
        <p:nvPicPr>
          <p:cNvPr id="7" name="Obrázek 6"/>
          <p:cNvPicPr>
            <a:picLocks noChangeAspect="1"/>
          </p:cNvPicPr>
          <p:nvPr/>
        </p:nvPicPr>
        <p:blipFill>
          <a:blip r:embed="rId2" cstate="print"/>
          <a:stretch>
            <a:fillRect/>
          </a:stretch>
        </p:blipFill>
        <p:spPr>
          <a:xfrm flipV="1">
            <a:off x="0" y="6648450"/>
            <a:ext cx="12192000" cy="209548"/>
          </a:xfrm>
          <a:prstGeom prst="rect">
            <a:avLst/>
          </a:prstGeom>
        </p:spPr>
      </p:pic>
      <p:pic>
        <p:nvPicPr>
          <p:cNvPr id="8" name="Obrázek 7"/>
          <p:cNvPicPr>
            <a:picLocks noChangeAspect="1"/>
          </p:cNvPicPr>
          <p:nvPr/>
        </p:nvPicPr>
        <p:blipFill>
          <a:blip r:embed="rId3" cstate="print"/>
          <a:stretch>
            <a:fillRect/>
          </a:stretch>
        </p:blipFill>
        <p:spPr>
          <a:xfrm>
            <a:off x="9363075" y="282810"/>
            <a:ext cx="2609850" cy="514350"/>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1</a:t>
            </a:fld>
            <a:endParaRPr lang="cs-CZ"/>
          </a:p>
        </p:txBody>
      </p:sp>
      <p:pic>
        <p:nvPicPr>
          <p:cNvPr id="10" name="Obrázek 9">
            <a:extLst>
              <a:ext uri="{FF2B5EF4-FFF2-40B4-BE49-F238E27FC236}">
                <a16:creationId xmlns:a16="http://schemas.microsoft.com/office/drawing/2014/main" id="{0332FE1D-D3DB-4045-8736-3E35A15F62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01"/>
            <a:ext cx="6408420" cy="1980438"/>
          </a:xfrm>
          <a:prstGeom prst="rect">
            <a:avLst/>
          </a:prstGeom>
        </p:spPr>
      </p:pic>
      <p:sp>
        <p:nvSpPr>
          <p:cNvPr id="9" name="Zástupný symbol pro zápatí 8"/>
          <p:cNvSpPr>
            <a:spLocks noGrp="1"/>
          </p:cNvSpPr>
          <p:nvPr>
            <p:ph type="ftr" sz="quarter" idx="11"/>
          </p:nvPr>
        </p:nvSpPr>
        <p:spPr/>
        <p:txBody>
          <a:bodyPr/>
          <a:lstStyle/>
          <a:p>
            <a:r>
              <a:rPr lang="cs-CZ" dirty="0"/>
              <a:t>GA UK 2024 </a:t>
            </a:r>
          </a:p>
        </p:txBody>
      </p:sp>
    </p:spTree>
    <p:extLst>
      <p:ext uri="{BB962C8B-B14F-4D97-AF65-F5344CB8AC3E}">
        <p14:creationId xmlns:p14="http://schemas.microsoft.com/office/powerpoint/2010/main" val="1405875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47136" y="239766"/>
            <a:ext cx="11763632" cy="1323439"/>
          </a:xfrm>
          <a:prstGeom prst="rect">
            <a:avLst/>
          </a:prstGeom>
        </p:spPr>
        <p:txBody>
          <a:bodyPr wrap="square">
            <a:spAutoFit/>
          </a:bodyPr>
          <a:lstStyle/>
          <a:p>
            <a:pPr algn="ctr"/>
            <a:r>
              <a:rPr lang="cs-CZ" sz="3200" b="1" dirty="0">
                <a:solidFill>
                  <a:schemeClr val="accent1">
                    <a:lumMod val="75000"/>
                  </a:schemeClr>
                </a:solidFill>
              </a:rPr>
              <a:t>Náležitosti účetních dokladů – nejčastější chyby</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60173" y="1412776"/>
            <a:ext cx="10956324" cy="3416320"/>
          </a:xfrm>
          <a:prstGeom prst="rect">
            <a:avLst/>
          </a:prstGeom>
        </p:spPr>
        <p:txBody>
          <a:bodyPr wrap="square">
            <a:spAutoFit/>
          </a:bodyPr>
          <a:lstStyle/>
          <a:p>
            <a:pPr marL="285750" indent="-285750" algn="just">
              <a:buFont typeface="Arial" pitchFamily="34" charset="0"/>
              <a:buChar char="•"/>
            </a:pPr>
            <a:r>
              <a:rPr lang="cs-CZ" sz="2400" dirty="0"/>
              <a:t>Identifikační číslo (IČ) a daňové identifikační číslo (DIČ) má celá univerzita společné.</a:t>
            </a:r>
          </a:p>
          <a:p>
            <a:pPr marL="285750" indent="-285750" algn="just">
              <a:buFont typeface="Arial" pitchFamily="34" charset="0"/>
              <a:buChar char="•"/>
            </a:pPr>
            <a:r>
              <a:rPr lang="cs-CZ" sz="2400" dirty="0"/>
              <a:t>Některé firmy při vystavování daňových dokladů vynechávají dvě počáteční nuly -  </a:t>
            </a:r>
            <a:r>
              <a:rPr lang="cs-CZ" sz="2400" dirty="0">
                <a:solidFill>
                  <a:srgbClr val="FF0000"/>
                </a:solidFill>
              </a:rPr>
              <a:t>chyba!</a:t>
            </a:r>
          </a:p>
          <a:p>
            <a:pPr marL="285750" indent="-285750" algn="just">
              <a:buFont typeface="Arial" pitchFamily="34" charset="0"/>
              <a:buChar char="•"/>
            </a:pPr>
            <a:r>
              <a:rPr lang="cs-CZ" sz="2400" dirty="0"/>
              <a:t>Číslo musí mít vždy všech osm číslic.</a:t>
            </a:r>
          </a:p>
          <a:p>
            <a:pPr marL="285750" indent="-285750" algn="just">
              <a:buFont typeface="Arial" pitchFamily="34" charset="0"/>
              <a:buChar char="•"/>
            </a:pPr>
            <a:r>
              <a:rPr lang="cs-CZ" sz="2400" dirty="0"/>
              <a:t>Správné IČ a DIČ: </a:t>
            </a:r>
            <a:r>
              <a:rPr lang="cs-CZ" sz="2400" b="1" dirty="0"/>
              <a:t>IČ 00216208</a:t>
            </a:r>
            <a:r>
              <a:rPr lang="cs-CZ" sz="2400" dirty="0"/>
              <a:t>, </a:t>
            </a:r>
            <a:r>
              <a:rPr lang="cs-CZ" sz="2400" b="1" dirty="0"/>
              <a:t>DIČ CZ00216208</a:t>
            </a:r>
          </a:p>
          <a:p>
            <a:pPr marL="285750" indent="-285750" algn="just">
              <a:buFont typeface="Arial" pitchFamily="34" charset="0"/>
              <a:buChar char="•"/>
            </a:pPr>
            <a:r>
              <a:rPr lang="cs-CZ" sz="2400" dirty="0"/>
              <a:t>Chybný odběratel, zvláště při nákupu přes internet: </a:t>
            </a:r>
            <a:r>
              <a:rPr lang="cs-CZ" sz="2400" b="1" dirty="0"/>
              <a:t>odběratel je osoba</a:t>
            </a:r>
            <a:r>
              <a:rPr lang="cs-CZ" sz="2400" dirty="0"/>
              <a:t>, je ale nutné uvést oficiální fakturační adresu UK FF (</a:t>
            </a:r>
            <a:r>
              <a:rPr lang="cs-CZ" sz="2400" b="1" dirty="0"/>
              <a:t>viz. str. 8</a:t>
            </a:r>
            <a:r>
              <a:rPr lang="cs-CZ" sz="2400" dirty="0"/>
              <a:t>).</a:t>
            </a:r>
          </a:p>
          <a:p>
            <a:pPr marL="285750" indent="-285750" algn="just">
              <a:buFont typeface="Arial" pitchFamily="34" charset="0"/>
              <a:buChar char="•"/>
            </a:pPr>
            <a:r>
              <a:rPr lang="cs-CZ" sz="2400" dirty="0"/>
              <a:t>V případě internetového prodeje je nutné se dohodnout s prodejcem na správně vystavené faktuře.</a:t>
            </a:r>
          </a:p>
        </p:txBody>
      </p:sp>
      <p:pic>
        <p:nvPicPr>
          <p:cNvPr id="6" name="Obrázek 5"/>
          <p:cNvPicPr>
            <a:picLocks noChangeAspect="1"/>
          </p:cNvPicPr>
          <p:nvPr/>
        </p:nvPicPr>
        <p:blipFill>
          <a:blip r:embed="rId3" cstate="print"/>
          <a:stretch>
            <a:fillRect/>
          </a:stretch>
        </p:blipFill>
        <p:spPr>
          <a:xfrm flipV="1">
            <a:off x="0" y="6693358"/>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10</a:t>
            </a:fld>
            <a:endParaRPr lang="cs-CZ"/>
          </a:p>
        </p:txBody>
      </p:sp>
      <p:sp>
        <p:nvSpPr>
          <p:cNvPr id="7" name="Zástupný symbol pro zápatí 6"/>
          <p:cNvSpPr>
            <a:spLocks noGrp="1"/>
          </p:cNvSpPr>
          <p:nvPr>
            <p:ph type="ftr" sz="quarter" idx="11"/>
          </p:nvPr>
        </p:nvSpPr>
        <p:spPr>
          <a:xfrm>
            <a:off x="134224" y="6356350"/>
            <a:ext cx="1744910"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322101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48" y="222422"/>
            <a:ext cx="11714205" cy="1815882"/>
          </a:xfrm>
          <a:prstGeom prst="rect">
            <a:avLst/>
          </a:prstGeom>
        </p:spPr>
        <p:txBody>
          <a:bodyPr wrap="square">
            <a:spAutoFit/>
          </a:bodyPr>
          <a:lstStyle/>
          <a:p>
            <a:pPr algn="ctr"/>
            <a:r>
              <a:rPr lang="cs-CZ" sz="32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Náležitosti účetních dokladů – nejčastější chyby</a:t>
            </a:r>
          </a:p>
          <a:p>
            <a:pPr algn="ct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8368" y="1062680"/>
            <a:ext cx="11269361" cy="4201150"/>
          </a:xfrm>
          <a:prstGeom prst="rect">
            <a:avLst/>
          </a:prstGeom>
        </p:spPr>
        <p:txBody>
          <a:bodyPr wrap="square">
            <a:spAutoFit/>
          </a:bodyPr>
          <a:lstStyle/>
          <a:p>
            <a:r>
              <a:rPr lang="cs-CZ" sz="2700" b="1" dirty="0">
                <a:solidFill>
                  <a:schemeClr val="accent1">
                    <a:lumMod val="75000"/>
                  </a:schemeClr>
                </a:solidFill>
              </a:rPr>
              <a:t> </a:t>
            </a:r>
            <a:endParaRPr lang="cs-CZ" dirty="0">
              <a:solidFill>
                <a:schemeClr val="accent1">
                  <a:lumMod val="75000"/>
                </a:schemeClr>
              </a:solidFill>
            </a:endParaRPr>
          </a:p>
          <a:p>
            <a:pPr marL="285750" indent="-285750" algn="just">
              <a:buFont typeface="Arial" panose="020B0604020202020204" pitchFamily="34" charset="0"/>
              <a:buChar char="•"/>
            </a:pPr>
            <a:r>
              <a:rPr lang="cs-CZ" sz="2400" dirty="0"/>
              <a:t>Deformovaný název univerzity:  např. „UK“, „UK v Praze“, „Karlova Universita“ apod. Doklad s takto deformovaným názvem nemůže EO akceptovat a proplatit.</a:t>
            </a:r>
          </a:p>
          <a:p>
            <a:pPr marL="285750" indent="-285750" algn="just"/>
            <a:endParaRPr lang="cs-CZ" sz="2400" dirty="0"/>
          </a:p>
          <a:p>
            <a:pPr marL="285750" indent="-285750" algn="just">
              <a:buFont typeface="Arial" panose="020B0604020202020204" pitchFamily="34" charset="0"/>
              <a:buChar char="•"/>
            </a:pPr>
            <a:r>
              <a:rPr lang="cs-CZ" sz="2400" b="1" dirty="0"/>
              <a:t>Správný název univerzity</a:t>
            </a:r>
            <a:r>
              <a:rPr lang="cs-CZ" sz="2400" dirty="0"/>
              <a:t>: na všech daňových dokladech, kde se vyžaduje název odběratele, musí být tedy vždy uvedeno „Univerzita Karlova, Filozofická fakulta“.</a:t>
            </a:r>
          </a:p>
          <a:p>
            <a:pPr marL="285750" indent="-285750" algn="just"/>
            <a:endParaRPr lang="cs-CZ" sz="2400" dirty="0"/>
          </a:p>
          <a:p>
            <a:pPr marL="285750" indent="-285750" algn="just">
              <a:buFont typeface="Arial" panose="020B0604020202020204" pitchFamily="34" charset="0"/>
              <a:buChar char="•"/>
            </a:pPr>
            <a:r>
              <a:rPr lang="cs-CZ" sz="2400" dirty="0"/>
              <a:t>Platby platební kartou je možné uskutečnit pouze v případě nákupu letenek a dalších nákladů proplácených skrze stipendium na pobytové náklady, jinak ne (drobné nákupy v rámci ONN lze také platit kartou). </a:t>
            </a:r>
            <a:r>
              <a:rPr lang="cs-CZ" sz="2400" b="1" dirty="0"/>
              <a:t>Výpis z účtu se dokládá u všech výdajů hrazených kartou a dodává se na GO.</a:t>
            </a:r>
          </a:p>
        </p:txBody>
      </p:sp>
      <p:pic>
        <p:nvPicPr>
          <p:cNvPr id="6" name="Obrázek 5"/>
          <p:cNvPicPr>
            <a:picLocks noChangeAspect="1"/>
          </p:cNvPicPr>
          <p:nvPr/>
        </p:nvPicPr>
        <p:blipFill>
          <a:blip r:embed="rId3" cstate="print"/>
          <a:stretch>
            <a:fillRect/>
          </a:stretch>
        </p:blipFill>
        <p:spPr>
          <a:xfrm flipV="1">
            <a:off x="0" y="675322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11</a:t>
            </a:fld>
            <a:endParaRPr lang="cs-CZ" dirty="0"/>
          </a:p>
        </p:txBody>
      </p:sp>
      <p:sp>
        <p:nvSpPr>
          <p:cNvPr id="7" name="Zástupný symbol pro zápatí 6"/>
          <p:cNvSpPr>
            <a:spLocks noGrp="1"/>
          </p:cNvSpPr>
          <p:nvPr>
            <p:ph type="ftr" sz="quarter" idx="11"/>
          </p:nvPr>
        </p:nvSpPr>
        <p:spPr>
          <a:xfrm>
            <a:off x="83890" y="6356350"/>
            <a:ext cx="1711354"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316080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22422" y="280087"/>
            <a:ext cx="11730681" cy="1323439"/>
          </a:xfrm>
          <a:prstGeom prst="rect">
            <a:avLst/>
          </a:prstGeom>
        </p:spPr>
        <p:txBody>
          <a:bodyPr wrap="square">
            <a:spAutoFit/>
          </a:bodyPr>
          <a:lstStyle/>
          <a:p>
            <a:r>
              <a:rPr lang="cs-CZ" sz="3200" b="1" dirty="0">
                <a:solidFill>
                  <a:schemeClr val="accent1">
                    <a:lumMod val="75000"/>
                  </a:schemeClr>
                </a:solidFill>
              </a:rPr>
              <a:t>Náležitosti účetních dokladů – Objednávky nad 50.000 Kč bez DPH</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29680" y="1024181"/>
            <a:ext cx="10418406" cy="4016484"/>
          </a:xfrm>
          <a:prstGeom prst="rect">
            <a:avLst/>
          </a:prstGeom>
        </p:spPr>
        <p:txBody>
          <a:bodyPr wrap="square">
            <a:spAutoFit/>
          </a:bodyPr>
          <a:lstStyle/>
          <a:p>
            <a:endParaRPr lang="cs-CZ" sz="2700" dirty="0">
              <a:solidFill>
                <a:schemeClr val="accent1">
                  <a:lumMod val="75000"/>
                </a:schemeClr>
              </a:solidFill>
            </a:endParaRPr>
          </a:p>
          <a:p>
            <a:endParaRPr lang="cs-CZ" b="1" dirty="0">
              <a:solidFill>
                <a:schemeClr val="accent1">
                  <a:lumMod val="75000"/>
                </a:schemeClr>
              </a:solidFill>
            </a:endParaRPr>
          </a:p>
          <a:p>
            <a:pPr marL="285750" indent="-285750" algn="just">
              <a:buFont typeface="Arial" panose="020B0604020202020204" pitchFamily="34" charset="0"/>
              <a:buChar char="•"/>
            </a:pPr>
            <a:r>
              <a:rPr lang="cs-CZ" sz="2400" dirty="0"/>
              <a:t>Veškeré </a:t>
            </a:r>
            <a:r>
              <a:rPr lang="cs-CZ" sz="2400" b="1" dirty="0"/>
              <a:t>objednávky nad 50.000 </a:t>
            </a:r>
            <a:r>
              <a:rPr lang="cs-CZ" sz="2400" dirty="0"/>
              <a:t>Kč bez DPH musí fakulta uveřejňovat v registru smluv MV ČR.</a:t>
            </a:r>
          </a:p>
          <a:p>
            <a:pPr marL="285750" indent="-285750" algn="just">
              <a:buFont typeface="Arial" panose="020B0604020202020204" pitchFamily="34" charset="0"/>
              <a:buChar char="•"/>
            </a:pPr>
            <a:r>
              <a:rPr lang="cs-CZ" sz="2400" dirty="0"/>
              <a:t>Takové objednávky musí být provedeny vždy </a:t>
            </a:r>
            <a:r>
              <a:rPr lang="cs-CZ" sz="2400" b="1" dirty="0"/>
              <a:t>pouze písemnou dohodou </a:t>
            </a:r>
            <a:r>
              <a:rPr lang="cs-CZ" sz="2400" dirty="0"/>
              <a:t>a jejich uzavření </a:t>
            </a:r>
            <a:r>
              <a:rPr lang="cs-CZ" sz="2400" b="1" dirty="0"/>
              <a:t>podléhá </a:t>
            </a:r>
            <a:r>
              <a:rPr lang="cs-CZ" sz="2400" b="1" dirty="0">
                <a:hlinkClick r:id="rId3"/>
              </a:rPr>
              <a:t>sdělení tajemníka 4/2016</a:t>
            </a:r>
            <a:r>
              <a:rPr lang="cs-CZ" sz="2400" b="1" dirty="0"/>
              <a:t>.</a:t>
            </a:r>
          </a:p>
          <a:p>
            <a:pPr marL="285750" indent="-285750" algn="just">
              <a:buFont typeface="Arial" panose="020B0604020202020204" pitchFamily="34" charset="0"/>
              <a:buChar char="•"/>
            </a:pPr>
            <a:r>
              <a:rPr lang="cs-CZ" sz="2400" dirty="0"/>
              <a:t>Žádný zaměstnanec ani student FF UK není oprávněn uzavírat jménem fakulty žádné smluvní vztahy v hodnotě nad 50.000,- Kč bez DPH.</a:t>
            </a:r>
          </a:p>
          <a:p>
            <a:pPr marL="285750" indent="-285750" algn="just">
              <a:buFont typeface="Arial" panose="020B0604020202020204" pitchFamily="34" charset="0"/>
              <a:buChar char="•"/>
            </a:pPr>
            <a:r>
              <a:rPr lang="cs-CZ" sz="2400" dirty="0"/>
              <a:t>V případě nejasností ohledně postupu při objednávce nad 50.000 Kč (bez DPH) se obracejte na danou sekretářku vaší základní součásti.</a:t>
            </a:r>
          </a:p>
          <a:p>
            <a:pPr marL="285750" indent="-285750">
              <a:buFont typeface="Arial" panose="020B0604020202020204" pitchFamily="34" charset="0"/>
              <a:buChar char="•"/>
            </a:pPr>
            <a:endParaRPr lang="cs-CZ" b="1" dirty="0"/>
          </a:p>
        </p:txBody>
      </p:sp>
      <p:pic>
        <p:nvPicPr>
          <p:cNvPr id="6" name="Obrázek 5"/>
          <p:cNvPicPr>
            <a:picLocks noChangeAspect="1"/>
          </p:cNvPicPr>
          <p:nvPr/>
        </p:nvPicPr>
        <p:blipFill>
          <a:blip r:embed="rId4" cstate="print"/>
          <a:stretch>
            <a:fillRect/>
          </a:stretch>
        </p:blipFill>
        <p:spPr>
          <a:xfrm flipV="1">
            <a:off x="0" y="6721475"/>
            <a:ext cx="12192000" cy="209548"/>
          </a:xfrm>
          <a:prstGeom prst="rect">
            <a:avLst/>
          </a:prstGeom>
        </p:spPr>
      </p:pic>
      <p:grpSp>
        <p:nvGrpSpPr>
          <p:cNvPr id="7" name="Group 13"/>
          <p:cNvGrpSpPr/>
          <p:nvPr/>
        </p:nvGrpSpPr>
        <p:grpSpPr>
          <a:xfrm>
            <a:off x="5272992" y="4649376"/>
            <a:ext cx="5984772" cy="1485614"/>
            <a:chOff x="860836" y="4509977"/>
            <a:chExt cx="6397719" cy="2438069"/>
          </a:xfrm>
        </p:grpSpPr>
        <p:pic>
          <p:nvPicPr>
            <p:cNvPr id="9" name="Picture 6"/>
            <p:cNvPicPr>
              <a:picLocks noChangeAspect="1"/>
            </p:cNvPicPr>
            <p:nvPr/>
          </p:nvPicPr>
          <p:blipFill>
            <a:blip r:embed="rId5" cstate="print"/>
            <a:stretch>
              <a:fillRect/>
            </a:stretch>
          </p:blipFill>
          <p:spPr>
            <a:xfrm>
              <a:off x="2918362" y="4509977"/>
              <a:ext cx="4340193" cy="2438069"/>
            </a:xfrm>
            <a:prstGeom prst="rect">
              <a:avLst/>
            </a:prstGeom>
          </p:spPr>
        </p:pic>
        <p:sp>
          <p:nvSpPr>
            <p:cNvPr id="11" name="Rectangle 7"/>
            <p:cNvSpPr/>
            <p:nvPr/>
          </p:nvSpPr>
          <p:spPr>
            <a:xfrm rot="21445873">
              <a:off x="3399928" y="4862186"/>
              <a:ext cx="3521702" cy="909177"/>
            </a:xfrm>
            <a:prstGeom prst="rect">
              <a:avLst/>
            </a:prstGeom>
          </p:spPr>
          <p:txBody>
            <a:bodyPr wrap="square">
              <a:spAutoFit/>
            </a:bodyPr>
            <a:lstStyle/>
            <a:p>
              <a:r>
                <a:rPr lang="en-GB" sz="1000" b="1" dirty="0">
                  <a:solidFill>
                    <a:srgbClr val="FF0000"/>
                  </a:solidFill>
                  <a:latin typeface="Segoe Print" panose="02000600000000000000" pitchFamily="2" charset="0"/>
                </a:rPr>
                <a:t>https://www.ff.cuni.cz/wp-content/uploads/2013/01/Sd%C4%9Blen%C3%AD-tajemn%C3%ADka-%C4%8D.-2_2016.pdf</a:t>
              </a:r>
            </a:p>
          </p:txBody>
        </p:sp>
        <p:sp>
          <p:nvSpPr>
            <p:cNvPr id="12" name="Arc 8"/>
            <p:cNvSpPr/>
            <p:nvPr/>
          </p:nvSpPr>
          <p:spPr>
            <a:xfrm rot="21301746">
              <a:off x="860836" y="5884435"/>
              <a:ext cx="5470982" cy="891846"/>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3" name="Zástupný symbol pro číslo snímku 2"/>
          <p:cNvSpPr>
            <a:spLocks noGrp="1"/>
          </p:cNvSpPr>
          <p:nvPr>
            <p:ph type="sldNum" sz="quarter" idx="12"/>
          </p:nvPr>
        </p:nvSpPr>
        <p:spPr/>
        <p:txBody>
          <a:bodyPr/>
          <a:lstStyle/>
          <a:p>
            <a:fld id="{0258315F-CA55-47DF-9A9C-380C33269B8B}" type="slidenum">
              <a:rPr lang="cs-CZ" smtClean="0"/>
              <a:pPr/>
              <a:t>12</a:t>
            </a:fld>
            <a:endParaRPr lang="cs-CZ"/>
          </a:p>
        </p:txBody>
      </p:sp>
      <p:sp>
        <p:nvSpPr>
          <p:cNvPr id="10" name="Zástupný symbol pro zápatí 9"/>
          <p:cNvSpPr>
            <a:spLocks noGrp="1"/>
          </p:cNvSpPr>
          <p:nvPr>
            <p:ph type="ftr" sz="quarter" idx="11"/>
          </p:nvPr>
        </p:nvSpPr>
        <p:spPr>
          <a:xfrm>
            <a:off x="142614" y="6356350"/>
            <a:ext cx="1778466"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94083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80086" y="345989"/>
            <a:ext cx="115741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Formuláře FF UK k vyúčtování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8367" y="1129461"/>
            <a:ext cx="11219936" cy="4770537"/>
          </a:xfrm>
          <a:prstGeom prst="rect">
            <a:avLst/>
          </a:prstGeom>
        </p:spPr>
        <p:txBody>
          <a:bodyPr wrap="square">
            <a:spAutoFit/>
          </a:bodyPr>
          <a:lstStyle/>
          <a:p>
            <a:endParaRPr lang="cs-CZ" b="1" dirty="0">
              <a:solidFill>
                <a:schemeClr val="accent1">
                  <a:lumMod val="75000"/>
                </a:schemeClr>
              </a:solidFill>
            </a:endParaRPr>
          </a:p>
          <a:p>
            <a:pPr marL="342900" indent="-342900" algn="just">
              <a:buFont typeface="Arial" panose="020B0604020202020204" pitchFamily="34" charset="0"/>
              <a:buChar char="•"/>
            </a:pPr>
            <a:r>
              <a:rPr lang="cs-CZ" sz="2200" b="1" dirty="0"/>
              <a:t>Průvodní list faktury </a:t>
            </a:r>
            <a:r>
              <a:rPr lang="cs-CZ" sz="2200" dirty="0"/>
              <a:t>– použijete k faktuře, která je správně vystavená na UK FF, fakturu nejprve předáte sekretářce své základní součásti, která fakturu zanese do elektronické spisové služby (ESS), poté donesete fakturu i s průvodní listem na podatelnu k naskenování a předání na EO. </a:t>
            </a:r>
          </a:p>
          <a:p>
            <a:pPr marL="342900" indent="-342900" algn="just">
              <a:buFont typeface="Arial" panose="020B0604020202020204" pitchFamily="34" charset="0"/>
              <a:buChar char="•"/>
            </a:pPr>
            <a:r>
              <a:rPr lang="cs-CZ" sz="2200" b="1" dirty="0"/>
              <a:t>Formulář pro vyúčtování </a:t>
            </a:r>
            <a:r>
              <a:rPr lang="cs-CZ" sz="2200" dirty="0"/>
              <a:t>– na základě tohoto formuláře vám bude proplacena vyúčtovaná částka (to, co jste již zaplatili); předáte na EO společně s originály účetních dokladů, a to přímo nebo přes podatelnu.</a:t>
            </a:r>
          </a:p>
          <a:p>
            <a:pPr marL="342900" indent="-342900" algn="just">
              <a:buFont typeface="Arial" panose="020B0604020202020204" pitchFamily="34" charset="0"/>
              <a:buChar char="•"/>
            </a:pPr>
            <a:r>
              <a:rPr lang="cs-CZ" sz="2200" dirty="0"/>
              <a:t>Vyplníte: jméno, zakázka (=zúčtovací číslo), kontakt, útvar-katedra, věc, částku, datum, podpis dle podpisového vzoru.</a:t>
            </a:r>
          </a:p>
          <a:p>
            <a:pPr marL="342900" indent="-342900">
              <a:buFont typeface="Arial" panose="020B0604020202020204" pitchFamily="34" charset="0"/>
              <a:buChar char="•"/>
            </a:pPr>
            <a:r>
              <a:rPr lang="cs-CZ" sz="2200" dirty="0"/>
              <a:t>Formuláře jsou k dispozici zde: </a:t>
            </a:r>
            <a:r>
              <a:rPr lang="cs-CZ" sz="2200" dirty="0">
                <a:hlinkClick r:id="rId3"/>
              </a:rPr>
              <a:t>https://www.ff.cuni.cz/fakulta/struktura-historie/</a:t>
            </a:r>
            <a:r>
              <a:rPr lang="cs-CZ" sz="2200" dirty="0" err="1">
                <a:hlinkClick r:id="rId3"/>
              </a:rPr>
              <a:t>oddeleni-dekanatu</a:t>
            </a:r>
            <a:r>
              <a:rPr lang="cs-CZ" sz="2200" dirty="0">
                <a:hlinkClick r:id="rId3"/>
              </a:rPr>
              <a:t>/</a:t>
            </a:r>
            <a:r>
              <a:rPr lang="cs-CZ" sz="2200" dirty="0" err="1">
                <a:hlinkClick r:id="rId3"/>
              </a:rPr>
              <a:t>ekonomicke-oddeleni</a:t>
            </a:r>
            <a:r>
              <a:rPr lang="cs-CZ" sz="2200" dirty="0">
                <a:hlinkClick r:id="rId3"/>
              </a:rPr>
              <a:t>/</a:t>
            </a:r>
            <a:r>
              <a:rPr lang="cs-CZ" sz="2200" dirty="0" err="1">
                <a:hlinkClick r:id="rId3"/>
              </a:rPr>
              <a:t>formulare</a:t>
            </a:r>
            <a:r>
              <a:rPr lang="cs-CZ" sz="2200" dirty="0">
                <a:hlinkClick r:id="rId3"/>
              </a:rPr>
              <a:t>/</a:t>
            </a:r>
            <a:r>
              <a:rPr lang="cs-CZ" sz="2200" dirty="0"/>
              <a:t>.</a:t>
            </a:r>
          </a:p>
          <a:p>
            <a:pPr marL="342900" indent="-342900" algn="just">
              <a:buFont typeface="Arial" panose="020B0604020202020204" pitchFamily="34" charset="0"/>
              <a:buChar char="•"/>
            </a:pPr>
            <a:r>
              <a:rPr lang="cs-CZ" sz="2200" b="1" dirty="0"/>
              <a:t>Uzávěrka EO pro příjem účetních dokladů bude stanovena pravděpodobně na </a:t>
            </a:r>
            <a:r>
              <a:rPr lang="cs-CZ" sz="2200" b="1" dirty="0">
                <a:solidFill>
                  <a:srgbClr val="FF0000"/>
                </a:solidFill>
              </a:rPr>
              <a:t>30. 11. 2024</a:t>
            </a:r>
            <a:r>
              <a:rPr lang="cs-CZ" sz="2200" b="1" dirty="0"/>
              <a:t> (termín bude upřesněn opatřením děkana).</a:t>
            </a:r>
          </a:p>
        </p:txBody>
      </p:sp>
      <p:sp>
        <p:nvSpPr>
          <p:cNvPr id="3" name="Zástupný symbol pro číslo snímku 2"/>
          <p:cNvSpPr>
            <a:spLocks noGrp="1"/>
          </p:cNvSpPr>
          <p:nvPr>
            <p:ph type="sldNum" sz="quarter" idx="12"/>
          </p:nvPr>
        </p:nvSpPr>
        <p:spPr/>
        <p:txBody>
          <a:bodyPr/>
          <a:lstStyle/>
          <a:p>
            <a:fld id="{0258315F-CA55-47DF-9A9C-380C33269B8B}" type="slidenum">
              <a:rPr lang="cs-CZ" smtClean="0"/>
              <a:pPr/>
              <a:t>13</a:t>
            </a:fld>
            <a:endParaRPr lang="cs-CZ"/>
          </a:p>
        </p:txBody>
      </p:sp>
      <p:pic>
        <p:nvPicPr>
          <p:cNvPr id="7" name="Obrázek 6"/>
          <p:cNvPicPr>
            <a:picLocks noChangeAspect="1"/>
          </p:cNvPicPr>
          <p:nvPr/>
        </p:nvPicPr>
        <p:blipFill>
          <a:blip r:embed="rId4" cstate="print"/>
          <a:stretch>
            <a:fillRect/>
          </a:stretch>
        </p:blipFill>
        <p:spPr>
          <a:xfrm flipV="1">
            <a:off x="0" y="6753226"/>
            <a:ext cx="12192000" cy="209548"/>
          </a:xfrm>
          <a:prstGeom prst="rect">
            <a:avLst/>
          </a:prstGeom>
        </p:spPr>
      </p:pic>
      <p:sp>
        <p:nvSpPr>
          <p:cNvPr id="6" name="Zástupný symbol pro zápatí 5"/>
          <p:cNvSpPr>
            <a:spLocks noGrp="1"/>
          </p:cNvSpPr>
          <p:nvPr>
            <p:ph type="ftr" sz="quarter" idx="11"/>
          </p:nvPr>
        </p:nvSpPr>
        <p:spPr>
          <a:xfrm>
            <a:off x="109057" y="6356350"/>
            <a:ext cx="171974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20384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349975" y="701160"/>
            <a:ext cx="603050" cy="830997"/>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31417" y="-68262"/>
            <a:ext cx="4867891" cy="6858000"/>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14</a:t>
            </a:fld>
            <a:endParaRPr lang="cs-CZ"/>
          </a:p>
        </p:txBody>
      </p:sp>
      <p:pic>
        <p:nvPicPr>
          <p:cNvPr id="6" name="Obrázek 5"/>
          <p:cNvPicPr>
            <a:picLocks noChangeAspect="1"/>
          </p:cNvPicPr>
          <p:nvPr/>
        </p:nvPicPr>
        <p:blipFill>
          <a:blip r:embed="rId4" cstate="print"/>
          <a:stretch>
            <a:fillRect/>
          </a:stretch>
        </p:blipFill>
        <p:spPr>
          <a:xfrm flipV="1">
            <a:off x="0" y="6789738"/>
            <a:ext cx="12192000" cy="209548"/>
          </a:xfrm>
          <a:prstGeom prst="rect">
            <a:avLst/>
          </a:prstGeom>
        </p:spPr>
      </p:pic>
      <p:sp>
        <p:nvSpPr>
          <p:cNvPr id="7" name="Zástupný symbol pro zápatí 6"/>
          <p:cNvSpPr>
            <a:spLocks noGrp="1"/>
          </p:cNvSpPr>
          <p:nvPr>
            <p:ph type="ftr" sz="quarter" idx="11"/>
          </p:nvPr>
        </p:nvSpPr>
        <p:spPr/>
        <p:txBody>
          <a:bodyPr/>
          <a:lstStyle/>
          <a:p>
            <a:r>
              <a:rPr lang="cs-CZ" dirty="0"/>
              <a:t>GA UK 2023 </a:t>
            </a:r>
          </a:p>
        </p:txBody>
      </p:sp>
    </p:spTree>
    <p:extLst>
      <p:ext uri="{BB962C8B-B14F-4D97-AF65-F5344CB8AC3E}">
        <p14:creationId xmlns:p14="http://schemas.microsoft.com/office/powerpoint/2010/main" val="7305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349975" y="701160"/>
            <a:ext cx="603050" cy="830997"/>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96885" y="-49185"/>
            <a:ext cx="5398229" cy="6770660"/>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15</a:t>
            </a:fld>
            <a:endParaRPr lang="cs-CZ"/>
          </a:p>
        </p:txBody>
      </p:sp>
      <p:pic>
        <p:nvPicPr>
          <p:cNvPr id="6" name="Obrázek 5"/>
          <p:cNvPicPr>
            <a:picLocks noChangeAspect="1"/>
          </p:cNvPicPr>
          <p:nvPr/>
        </p:nvPicPr>
        <p:blipFill>
          <a:blip r:embed="rId4" cstate="print"/>
          <a:stretch>
            <a:fillRect/>
          </a:stretch>
        </p:blipFill>
        <p:spPr>
          <a:xfrm flipV="1">
            <a:off x="-1" y="6648452"/>
            <a:ext cx="12192000" cy="209548"/>
          </a:xfrm>
          <a:prstGeom prst="rect">
            <a:avLst/>
          </a:prstGeom>
        </p:spPr>
      </p:pic>
      <p:sp>
        <p:nvSpPr>
          <p:cNvPr id="7" name="Zástupný symbol pro zápatí 6"/>
          <p:cNvSpPr>
            <a:spLocks noGrp="1"/>
          </p:cNvSpPr>
          <p:nvPr>
            <p:ph type="ftr" sz="quarter" idx="11"/>
          </p:nvPr>
        </p:nvSpPr>
        <p:spPr/>
        <p:txBody>
          <a:bodyPr/>
          <a:lstStyle/>
          <a:p>
            <a:r>
              <a:rPr lang="cs-CZ" dirty="0"/>
              <a:t>GA UK 2023 </a:t>
            </a:r>
          </a:p>
        </p:txBody>
      </p:sp>
    </p:spTree>
    <p:extLst>
      <p:ext uri="{BB962C8B-B14F-4D97-AF65-F5344CB8AC3E}">
        <p14:creationId xmlns:p14="http://schemas.microsoft.com/office/powerpoint/2010/main" val="1940879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38897" y="304800"/>
            <a:ext cx="11574162" cy="1323439"/>
          </a:xfrm>
          <a:prstGeom prst="rect">
            <a:avLst/>
          </a:prstGeom>
        </p:spPr>
        <p:txBody>
          <a:bodyPr wrap="square">
            <a:spAutoFit/>
          </a:bodyPr>
          <a:lstStyle/>
          <a:p>
            <a:pPr algn="ctr"/>
            <a:r>
              <a:rPr lang="cs-CZ" sz="32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Finanční část – Změny v rozpočtu projektu</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28368" y="1179868"/>
            <a:ext cx="11211697" cy="3416320"/>
          </a:xfrm>
          <a:prstGeom prst="rect">
            <a:avLst/>
          </a:prstGeom>
        </p:spPr>
        <p:txBody>
          <a:bodyPr wrap="square">
            <a:spAutoFit/>
          </a:bodyPr>
          <a:lstStyle/>
          <a:p>
            <a:endParaRPr lang="cs-CZ" b="1" dirty="0">
              <a:solidFill>
                <a:schemeClr val="accent1">
                  <a:lumMod val="75000"/>
                </a:schemeClr>
              </a:solidFill>
            </a:endParaRPr>
          </a:p>
          <a:p>
            <a:pPr marL="342900" indent="-342900" algn="just">
              <a:buFont typeface="Arial" panose="020B0604020202020204" pitchFamily="34" charset="0"/>
              <a:buChar char="•"/>
            </a:pPr>
            <a:r>
              <a:rPr lang="cs-CZ" sz="2200" dirty="0"/>
              <a:t>Přesun finančních prostředků mezi jednotlivými položkami je možný. Změna částky v dané položce </a:t>
            </a:r>
            <a:r>
              <a:rPr lang="cs-CZ" sz="2200" b="1" dirty="0"/>
              <a:t>bez žádosti GA UK </a:t>
            </a:r>
            <a:r>
              <a:rPr lang="cs-CZ" sz="2200" dirty="0"/>
              <a:t>může činit </a:t>
            </a:r>
            <a:r>
              <a:rPr lang="cs-CZ" sz="2200" b="1" dirty="0"/>
              <a:t>nově</a:t>
            </a:r>
            <a:r>
              <a:rPr lang="cs-CZ" sz="2200" dirty="0"/>
              <a:t> maximálně 20 000 Kč. Netýká se však přesunů do osobních nákladů – zde zůstává původní hranice 10 000 Kč.</a:t>
            </a:r>
            <a:endParaRPr lang="cs-CZ" sz="2200" b="1" strike="sngStrike" dirty="0"/>
          </a:p>
          <a:p>
            <a:pPr marL="342900" indent="-342900" algn="just">
              <a:buFont typeface="Arial" panose="020B0604020202020204" pitchFamily="34" charset="0"/>
              <a:buChar char="•"/>
            </a:pPr>
            <a:endParaRPr lang="cs-CZ" sz="2200" b="1" dirty="0"/>
          </a:p>
          <a:p>
            <a:pPr marL="342900" indent="-342900" algn="just">
              <a:buFont typeface="Arial" panose="020B0604020202020204" pitchFamily="34" charset="0"/>
              <a:buChar char="•"/>
            </a:pPr>
            <a:r>
              <a:rPr lang="cs-CZ" sz="2200" dirty="0"/>
              <a:t>Dodržování limitů v jednotlivých položkách při plánování přesunů (limity viz zadávací dokumentace GAUK – </a:t>
            </a:r>
            <a:r>
              <a:rPr lang="cs-CZ" sz="2200" dirty="0">
                <a:hlinkClick r:id="rId3"/>
              </a:rPr>
              <a:t>http://www.cuni.cz/UK-2446.html</a:t>
            </a:r>
            <a:r>
              <a:rPr lang="cs-CZ" sz="2200" dirty="0"/>
              <a:t>).</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dirty="0"/>
              <a:t>Případné změny nad 20 000 Kč (10 000 Kč u osobních nákladů) již vyžadují </a:t>
            </a:r>
            <a:r>
              <a:rPr lang="cs-CZ" sz="2200" b="1" dirty="0"/>
              <a:t>schválení GA UK </a:t>
            </a:r>
            <a:r>
              <a:rPr lang="cs-CZ" sz="2200" dirty="0"/>
              <a:t>– žádosti je možné předložit </a:t>
            </a:r>
            <a:r>
              <a:rPr lang="cs-CZ" sz="2200" b="1" dirty="0"/>
              <a:t>cca do konce října 2024.</a:t>
            </a:r>
            <a:endParaRPr lang="cs-CZ" sz="2200" strike="sngStrike" dirty="0">
              <a:solidFill>
                <a:srgbClr val="FF0000"/>
              </a:solidFill>
            </a:endParaRPr>
          </a:p>
        </p:txBody>
      </p:sp>
      <p:pic>
        <p:nvPicPr>
          <p:cNvPr id="6" name="Obrázek 5"/>
          <p:cNvPicPr>
            <a:picLocks noChangeAspect="1"/>
          </p:cNvPicPr>
          <p:nvPr/>
        </p:nvPicPr>
        <p:blipFill>
          <a:blip r:embed="rId4" cstate="print"/>
          <a:stretch>
            <a:fillRect/>
          </a:stretch>
        </p:blipFill>
        <p:spPr>
          <a:xfrm flipV="1">
            <a:off x="0" y="675322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16</a:t>
            </a:fld>
            <a:endParaRPr lang="cs-CZ" dirty="0"/>
          </a:p>
        </p:txBody>
      </p:sp>
      <p:sp>
        <p:nvSpPr>
          <p:cNvPr id="7" name="Zástupný symbol pro zápatí 6"/>
          <p:cNvSpPr>
            <a:spLocks noGrp="1"/>
          </p:cNvSpPr>
          <p:nvPr>
            <p:ph type="ftr" sz="quarter" idx="11"/>
          </p:nvPr>
        </p:nvSpPr>
        <p:spPr>
          <a:xfrm>
            <a:off x="100668" y="6356350"/>
            <a:ext cx="1744910"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808533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97708" y="156519"/>
            <a:ext cx="11648303" cy="2062103"/>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Finanční část – Změny v rozpočtu projektu</a:t>
            </a:r>
          </a:p>
          <a:p>
            <a:pPr algn="ct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03653" y="1187570"/>
            <a:ext cx="11236411" cy="5186035"/>
          </a:xfrm>
          <a:prstGeom prst="rect">
            <a:avLst/>
          </a:prstGeom>
        </p:spPr>
        <p:txBody>
          <a:bodyPr wrap="square">
            <a:spAutoFit/>
          </a:bodyPr>
          <a:lstStyle/>
          <a:p>
            <a:endParaRPr lang="cs-CZ" b="1" dirty="0">
              <a:solidFill>
                <a:schemeClr val="accent1">
                  <a:lumMod val="75000"/>
                </a:schemeClr>
              </a:solidFill>
            </a:endParaRPr>
          </a:p>
          <a:p>
            <a:pPr marL="457200" indent="-457200" algn="just">
              <a:buFont typeface="Arial" panose="020B0604020202020204" pitchFamily="34" charset="0"/>
              <a:buChar char="•"/>
            </a:pPr>
            <a:r>
              <a:rPr lang="cs-CZ" sz="2200" dirty="0">
                <a:hlinkClick r:id="rId3"/>
              </a:rPr>
              <a:t>Žádost</a:t>
            </a:r>
            <a:r>
              <a:rPr lang="cs-CZ" sz="2200" dirty="0"/>
              <a:t> je adresovaná předsedovi GR UK prof. Komárkovi</a:t>
            </a:r>
            <a:r>
              <a:rPr lang="cs-CZ" sz="2200" b="1" dirty="0"/>
              <a:t> </a:t>
            </a:r>
            <a:r>
              <a:rPr lang="cs-CZ" sz="2200" dirty="0"/>
              <a:t>formou</a:t>
            </a:r>
            <a:r>
              <a:rPr lang="cs-CZ" sz="2200" b="1" dirty="0"/>
              <a:t> </a:t>
            </a:r>
            <a:r>
              <a:rPr lang="cs-CZ" sz="2200" i="1" dirty="0"/>
              <a:t>vlastnoručně podepsaného dopisu </a:t>
            </a:r>
            <a:r>
              <a:rPr lang="cs-CZ" sz="2200" dirty="0"/>
              <a:t>buď písemně nebo elektronicky (</a:t>
            </a:r>
            <a:r>
              <a:rPr lang="cs-CZ" sz="2200" dirty="0" err="1"/>
              <a:t>scan</a:t>
            </a:r>
            <a:r>
              <a:rPr lang="cs-CZ" sz="2200" dirty="0"/>
              <a:t>)</a:t>
            </a:r>
          </a:p>
          <a:p>
            <a:pPr algn="just"/>
            <a:r>
              <a:rPr lang="cs-CZ" sz="2200" dirty="0"/>
              <a:t>	</a:t>
            </a:r>
            <a:r>
              <a:rPr lang="cs-CZ" sz="2200" b="1" dirty="0"/>
              <a:t>GA UK </a:t>
            </a:r>
          </a:p>
          <a:p>
            <a:pPr algn="just"/>
            <a:r>
              <a:rPr lang="cs-CZ" sz="2200" b="1" dirty="0"/>
              <a:t>	Ovocný trh 560/5</a:t>
            </a:r>
          </a:p>
          <a:p>
            <a:pPr algn="just"/>
            <a:r>
              <a:rPr lang="cs-CZ" sz="2200" b="1" dirty="0"/>
              <a:t>	116 36 Praha 1</a:t>
            </a:r>
          </a:p>
          <a:p>
            <a:pPr algn="just"/>
            <a:r>
              <a:rPr lang="cs-CZ" sz="2200" dirty="0"/>
              <a:t>	nebo na adresu: </a:t>
            </a:r>
            <a:r>
              <a:rPr lang="cs-CZ" sz="2200" b="1" dirty="0"/>
              <a:t>gauk@ruk.cuni.cz</a:t>
            </a:r>
          </a:p>
          <a:p>
            <a:pPr marL="457200" indent="-457200" algn="just">
              <a:buFont typeface="Arial" panose="020B0604020202020204" pitchFamily="34" charset="0"/>
              <a:buChar char="•"/>
            </a:pPr>
            <a:r>
              <a:rPr lang="cs-CZ" sz="2200" dirty="0"/>
              <a:t>V žádosti musí být uvedená kontaktní adresa, na kterou má být písemná odpověď zaslána, oslovení předsedy GR UK, důvod změny (proč ke změně dochází) a účel změny (nové využití), uvedená musí být také nová struktura rozpočtu a informace o tom, na jaké fakultě UK řešitel studuje.</a:t>
            </a:r>
          </a:p>
          <a:p>
            <a:pPr marL="457200" indent="-457200" algn="just">
              <a:buFont typeface="Arial" panose="020B0604020202020204" pitchFamily="34" charset="0"/>
              <a:buChar char="•"/>
            </a:pPr>
            <a:r>
              <a:rPr lang="cs-CZ" sz="2200" dirty="0"/>
              <a:t>V</a:t>
            </a:r>
            <a:r>
              <a:rPr lang="cs-CZ" sz="2200" b="1" dirty="0"/>
              <a:t> </a:t>
            </a:r>
            <a:r>
              <a:rPr lang="cs-CZ" sz="2200" dirty="0"/>
              <a:t>žádosti je třeba psát </a:t>
            </a:r>
            <a:r>
              <a:rPr lang="cs-CZ" sz="2200" b="1" dirty="0"/>
              <a:t>číslo grantového projektu</a:t>
            </a:r>
            <a:r>
              <a:rPr lang="cs-CZ" sz="2200" dirty="0"/>
              <a:t>, jak je uvedeno v aplikaci, nikoliv zúčtovací čísla fakulty či čísla smluv.</a:t>
            </a:r>
          </a:p>
          <a:p>
            <a:pPr marL="457200" indent="-457200" algn="just">
              <a:buFont typeface="Arial" panose="020B0604020202020204" pitchFamily="34" charset="0"/>
              <a:buChar char="•"/>
            </a:pPr>
            <a:r>
              <a:rPr lang="cs-CZ" sz="2200" dirty="0"/>
              <a:t>Změny i žádosti prosím předem konzultujte s GO.</a:t>
            </a:r>
          </a:p>
          <a:p>
            <a:pPr algn="just"/>
            <a:endParaRPr lang="cs-CZ" sz="2700" b="1" dirty="0">
              <a:solidFill>
                <a:schemeClr val="accent1">
                  <a:lumMod val="75000"/>
                </a:schemeClr>
              </a:solidFill>
            </a:endParaRPr>
          </a:p>
        </p:txBody>
      </p:sp>
      <p:pic>
        <p:nvPicPr>
          <p:cNvPr id="6" name="Obrázek 5"/>
          <p:cNvPicPr>
            <a:picLocks noChangeAspect="1"/>
          </p:cNvPicPr>
          <p:nvPr/>
        </p:nvPicPr>
        <p:blipFill>
          <a:blip r:embed="rId4" cstate="print"/>
          <a:stretch>
            <a:fillRect/>
          </a:stretch>
        </p:blipFill>
        <p:spPr>
          <a:xfrm flipV="1">
            <a:off x="0" y="6721475"/>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17</a:t>
            </a:fld>
            <a:endParaRPr lang="cs-CZ"/>
          </a:p>
        </p:txBody>
      </p:sp>
      <p:sp>
        <p:nvSpPr>
          <p:cNvPr id="7" name="Zástupný symbol pro zápatí 6"/>
          <p:cNvSpPr>
            <a:spLocks noGrp="1"/>
          </p:cNvSpPr>
          <p:nvPr>
            <p:ph type="ftr" sz="quarter" idx="11"/>
          </p:nvPr>
        </p:nvSpPr>
        <p:spPr>
          <a:xfrm>
            <a:off x="197708" y="6356350"/>
            <a:ext cx="1765316"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438662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18</a:t>
            </a:fld>
            <a:endParaRPr lang="cs-CZ"/>
          </a:p>
        </p:txBody>
      </p:sp>
      <p:pic>
        <p:nvPicPr>
          <p:cNvPr id="4" name="Obrázek 3"/>
          <p:cNvPicPr>
            <a:picLocks noChangeAspect="1"/>
          </p:cNvPicPr>
          <p:nvPr/>
        </p:nvPicPr>
        <p:blipFill>
          <a:blip r:embed="rId2" cstate="print"/>
          <a:stretch>
            <a:fillRect/>
          </a:stretch>
        </p:blipFill>
        <p:spPr>
          <a:xfrm flipV="1">
            <a:off x="0" y="6697248"/>
            <a:ext cx="12192000" cy="209548"/>
          </a:xfrm>
          <a:prstGeom prst="rect">
            <a:avLst/>
          </a:prstGeom>
        </p:spPr>
      </p:pic>
      <p:sp>
        <p:nvSpPr>
          <p:cNvPr id="5" name="Zástupný symbol pro zápatí 4"/>
          <p:cNvSpPr>
            <a:spLocks noGrp="1"/>
          </p:cNvSpPr>
          <p:nvPr>
            <p:ph type="ftr" sz="quarter" idx="11"/>
          </p:nvPr>
        </p:nvSpPr>
        <p:spPr>
          <a:xfrm>
            <a:off x="109058" y="6356350"/>
            <a:ext cx="1694576" cy="365125"/>
          </a:xfrm>
        </p:spPr>
        <p:txBody>
          <a:bodyPr/>
          <a:lstStyle/>
          <a:p>
            <a:pPr lvl="0"/>
            <a:r>
              <a:rPr lang="cs-CZ" sz="2400" b="1" dirty="0">
                <a:solidFill>
                  <a:srgbClr val="FFC000">
                    <a:lumMod val="40000"/>
                    <a:lumOff val="60000"/>
                  </a:srgbClr>
                </a:solidFill>
              </a:rPr>
              <a:t>GA UK 2024 </a:t>
            </a:r>
            <a:endParaRPr lang="cs-CZ" dirty="0"/>
          </a:p>
        </p:txBody>
      </p:sp>
      <p:graphicFrame>
        <p:nvGraphicFramePr>
          <p:cNvPr id="6" name="Tabulka 5">
            <a:extLst>
              <a:ext uri="{FF2B5EF4-FFF2-40B4-BE49-F238E27FC236}">
                <a16:creationId xmlns:a16="http://schemas.microsoft.com/office/drawing/2014/main" id="{472AA3F8-E58D-3CAE-3662-16F0B519883F}"/>
              </a:ext>
            </a:extLst>
          </p:cNvPr>
          <p:cNvGraphicFramePr>
            <a:graphicFrameLocks noGrp="1"/>
          </p:cNvGraphicFramePr>
          <p:nvPr>
            <p:extLst>
              <p:ext uri="{D42A27DB-BD31-4B8C-83A1-F6EECF244321}">
                <p14:modId xmlns:p14="http://schemas.microsoft.com/office/powerpoint/2010/main" val="1207989628"/>
              </p:ext>
            </p:extLst>
          </p:nvPr>
        </p:nvGraphicFramePr>
        <p:xfrm>
          <a:off x="3347206" y="335560"/>
          <a:ext cx="5263393" cy="5243123"/>
        </p:xfrm>
        <a:graphic>
          <a:graphicData uri="http://schemas.openxmlformats.org/drawingml/2006/table">
            <a:tbl>
              <a:tblPr>
                <a:tableStyleId>{5C22544A-7EE6-4342-B048-85BDC9FD1C3A}</a:tableStyleId>
              </a:tblPr>
              <a:tblGrid>
                <a:gridCol w="1617952">
                  <a:extLst>
                    <a:ext uri="{9D8B030D-6E8A-4147-A177-3AD203B41FA5}">
                      <a16:colId xmlns:a16="http://schemas.microsoft.com/office/drawing/2014/main" val="2579210678"/>
                    </a:ext>
                  </a:extLst>
                </a:gridCol>
                <a:gridCol w="3645441">
                  <a:extLst>
                    <a:ext uri="{9D8B030D-6E8A-4147-A177-3AD203B41FA5}">
                      <a16:colId xmlns:a16="http://schemas.microsoft.com/office/drawing/2014/main" val="1235610654"/>
                    </a:ext>
                  </a:extLst>
                </a:gridCol>
              </a:tblGrid>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r>
                        <a:rPr lang="cs-CZ" sz="700" u="none" strike="noStrike">
                          <a:effectLst/>
                        </a:rPr>
                        <a:t>prof. MUDr. Vladimír Komárek, CSc.</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654062992"/>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r>
                        <a:rPr lang="cs-CZ" sz="700" u="none" strike="noStrike">
                          <a:effectLst/>
                        </a:rPr>
                        <a:t>předseda Grantové rady univerzity</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4238266550"/>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r>
                        <a:rPr lang="cs-CZ" sz="700" u="none" strike="noStrike">
                          <a:effectLst/>
                        </a:rPr>
                        <a:t>Univezita Karlova, Odbor pro vědu a výzkum, GA UK</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4190573331"/>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r>
                        <a:rPr lang="cs-CZ" sz="700" u="none" strike="noStrike">
                          <a:effectLst/>
                        </a:rPr>
                        <a:t>Ovocný trh 560/5</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1379931432"/>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r>
                        <a:rPr lang="cs-CZ" sz="700" u="none" strike="noStrike">
                          <a:effectLst/>
                        </a:rPr>
                        <a:t>116 36 Praha 1</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3733030435"/>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2129355390"/>
                  </a:ext>
                </a:extLst>
              </a:tr>
              <a:tr h="146048">
                <a:tc gridSpan="2">
                  <a:txBody>
                    <a:bodyPr/>
                    <a:lstStyle/>
                    <a:p>
                      <a:pPr algn="l" fontAlgn="b"/>
                      <a:r>
                        <a:rPr lang="cs-CZ" sz="700" u="none" strike="noStrike">
                          <a:effectLst/>
                        </a:rPr>
                        <a:t>Žádost o změnu v čerpání rozpočtu projektu GAUK</a:t>
                      </a:r>
                      <a:endParaRPr lang="cs-CZ" sz="700" b="1" i="0" u="none" strike="noStrike">
                        <a:solidFill>
                          <a:srgbClr val="000000"/>
                        </a:solidFill>
                        <a:effectLst/>
                        <a:latin typeface="Calibri" panose="020F0502020204030204" pitchFamily="34" charset="0"/>
                      </a:endParaRPr>
                    </a:p>
                  </a:txBody>
                  <a:tcPr marL="6060" marR="6060" marT="6060" marB="0" anchor="b"/>
                </a:tc>
                <a:tc hMerge="1">
                  <a:txBody>
                    <a:bodyPr/>
                    <a:lstStyle/>
                    <a:p>
                      <a:endParaRPr lang="cs-CZ"/>
                    </a:p>
                  </a:txBody>
                  <a:tcPr/>
                </a:tc>
                <a:extLst>
                  <a:ext uri="{0D108BD9-81ED-4DB2-BD59-A6C34878D82A}">
                    <a16:rowId xmlns:a16="http://schemas.microsoft.com/office/drawing/2014/main" val="596722884"/>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r"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2565275504"/>
                  </a:ext>
                </a:extLst>
              </a:tr>
              <a:tr h="146048">
                <a:tc>
                  <a:txBody>
                    <a:bodyPr/>
                    <a:lstStyle/>
                    <a:p>
                      <a:pPr algn="l" fontAlgn="t"/>
                      <a:r>
                        <a:rPr lang="cs-CZ" sz="700" u="none" strike="noStrike">
                          <a:effectLst/>
                        </a:rPr>
                        <a:t>Číslo projektu GAUK:</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4081491657"/>
                  </a:ext>
                </a:extLst>
              </a:tr>
              <a:tr h="146048">
                <a:tc>
                  <a:txBody>
                    <a:bodyPr/>
                    <a:lstStyle/>
                    <a:p>
                      <a:pPr algn="l" fontAlgn="t"/>
                      <a:r>
                        <a:rPr lang="cs-CZ" sz="700" u="none" strike="noStrike">
                          <a:effectLst/>
                        </a:rPr>
                        <a:t>Hlavní řešitel projektu:</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4213619147"/>
                  </a:ext>
                </a:extLst>
              </a:tr>
              <a:tr h="146048">
                <a:tc>
                  <a:txBody>
                    <a:bodyPr/>
                    <a:lstStyle/>
                    <a:p>
                      <a:pPr algn="l" fontAlgn="t"/>
                      <a:r>
                        <a:rPr lang="cs-CZ" sz="700" u="none" strike="noStrike">
                          <a:effectLst/>
                        </a:rPr>
                        <a:t>Fakulta řešitele:</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137499936"/>
                  </a:ext>
                </a:extLst>
              </a:tr>
              <a:tr h="416236">
                <a:tc>
                  <a:txBody>
                    <a:bodyPr/>
                    <a:lstStyle/>
                    <a:p>
                      <a:pPr algn="l" fontAlgn="t"/>
                      <a:r>
                        <a:rPr lang="it-IT" sz="700" u="none" strike="noStrike">
                          <a:effectLst/>
                        </a:rPr>
                        <a:t>Adresa nebo e-mail pro zaslání odpovědi:</a:t>
                      </a:r>
                      <a:endParaRPr lang="it-IT"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sng" strike="noStrike">
                          <a:effectLst/>
                        </a:rPr>
                        <a:t> </a:t>
                      </a:r>
                      <a:endParaRPr lang="cs-CZ" sz="700" b="0" i="0" u="sng" strike="noStrike">
                        <a:solidFill>
                          <a:srgbClr val="0000FF"/>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3406815728"/>
                  </a:ext>
                </a:extLst>
              </a:tr>
              <a:tr h="146048">
                <a:tc>
                  <a:txBody>
                    <a:bodyPr/>
                    <a:lstStyle/>
                    <a:p>
                      <a:pPr algn="l" fontAlgn="t"/>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1808023146"/>
                  </a:ext>
                </a:extLst>
              </a:tr>
              <a:tr h="292096">
                <a:tc>
                  <a:txBody>
                    <a:bodyPr/>
                    <a:lstStyle/>
                    <a:p>
                      <a:pPr algn="l" fontAlgn="t"/>
                      <a:r>
                        <a:rPr lang="cs-CZ" sz="700" u="none" strike="noStrike">
                          <a:effectLst/>
                        </a:rPr>
                        <a:t>Celková výše částky, která se převádí:</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3231620991"/>
                  </a:ext>
                </a:extLst>
              </a:tr>
              <a:tr h="292096">
                <a:tc>
                  <a:txBody>
                    <a:bodyPr/>
                    <a:lstStyle/>
                    <a:p>
                      <a:pPr algn="l" fontAlgn="t"/>
                      <a:r>
                        <a:rPr lang="pl-PL" sz="700" u="none" strike="noStrike">
                          <a:effectLst/>
                        </a:rPr>
                        <a:t>Položky mezi kterými dochází k převodu (z - do):</a:t>
                      </a:r>
                      <a:endParaRPr lang="pl-PL"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3644095988"/>
                  </a:ext>
                </a:extLst>
              </a:tr>
              <a:tr h="146048">
                <a:tc>
                  <a:txBody>
                    <a:bodyPr/>
                    <a:lstStyle/>
                    <a:p>
                      <a:pPr algn="l" fontAlgn="t"/>
                      <a:endParaRPr lang="cs-CZ" sz="700" b="0" i="0" u="none" strike="noStrike">
                        <a:solidFill>
                          <a:srgbClr val="000000"/>
                        </a:solidFill>
                        <a:effectLst/>
                        <a:latin typeface="Calibri" panose="020F0502020204030204" pitchFamily="34" charset="0"/>
                      </a:endParaRPr>
                    </a:p>
                  </a:txBody>
                  <a:tcPr marL="6060" marR="6060" marT="6060" marB="0"/>
                </a:tc>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2217393728"/>
                  </a:ext>
                </a:extLst>
              </a:tr>
              <a:tr h="730240">
                <a:tc>
                  <a:txBody>
                    <a:bodyPr/>
                    <a:lstStyle/>
                    <a:p>
                      <a:pPr algn="l" fontAlgn="t"/>
                      <a:r>
                        <a:rPr lang="cs-CZ" sz="700" u="none" strike="noStrike">
                          <a:effectLst/>
                        </a:rPr>
                        <a:t>Zdůvodnění požadované změny v čerpání, a to jak v položce, ze které se částka převádí, tak i v položce, která se navyšuje:</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3733854915"/>
                  </a:ext>
                </a:extLst>
              </a:tr>
              <a:tr h="146048">
                <a:tc>
                  <a:txBody>
                    <a:bodyPr/>
                    <a:lstStyle/>
                    <a:p>
                      <a:pPr algn="l" fontAlgn="t"/>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223755876"/>
                  </a:ext>
                </a:extLst>
              </a:tr>
              <a:tr h="299399">
                <a:tc>
                  <a:txBody>
                    <a:bodyPr/>
                    <a:lstStyle/>
                    <a:p>
                      <a:pPr algn="l" fontAlgn="t"/>
                      <a:r>
                        <a:rPr lang="cs-CZ" sz="700" u="none" strike="noStrike">
                          <a:effectLst/>
                        </a:rPr>
                        <a:t>Podpis řešitele:</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800" u="none" strike="noStrike">
                          <a:effectLst/>
                        </a:rPr>
                        <a:t> </a:t>
                      </a:r>
                      <a:endParaRPr lang="cs-CZ" sz="800" b="0" i="0" u="none" strike="noStrike">
                        <a:solidFill>
                          <a:srgbClr val="000000"/>
                        </a:solidFill>
                        <a:effectLst/>
                        <a:latin typeface="Times New Roman" panose="02020603050405020304" pitchFamily="18" charset="0"/>
                      </a:endParaRPr>
                    </a:p>
                  </a:txBody>
                  <a:tcPr marL="6060" marR="6060" marT="6060" marB="0" anchor="b"/>
                </a:tc>
                <a:extLst>
                  <a:ext uri="{0D108BD9-81ED-4DB2-BD59-A6C34878D82A}">
                    <a16:rowId xmlns:a16="http://schemas.microsoft.com/office/drawing/2014/main" val="2779186616"/>
                  </a:ext>
                </a:extLst>
              </a:tr>
              <a:tr h="292096">
                <a:tc>
                  <a:txBody>
                    <a:bodyPr/>
                    <a:lstStyle/>
                    <a:p>
                      <a:pPr algn="l" fontAlgn="t"/>
                      <a:r>
                        <a:rPr lang="cs-CZ" sz="700" u="none" strike="noStrike">
                          <a:effectLst/>
                        </a:rPr>
                        <a:t>Podpis vedoucího projektu *</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3441390967"/>
                  </a:ext>
                </a:extLst>
              </a:tr>
              <a:tr h="292096">
                <a:tc>
                  <a:txBody>
                    <a:bodyPr/>
                    <a:lstStyle/>
                    <a:p>
                      <a:pPr algn="l" fontAlgn="t"/>
                      <a:r>
                        <a:rPr lang="cs-CZ" sz="700" u="none" strike="noStrike">
                          <a:effectLst/>
                        </a:rPr>
                        <a:t>Datum:</a:t>
                      </a:r>
                      <a:endParaRPr lang="cs-CZ" sz="700" b="1" i="0" u="none" strike="noStrike">
                        <a:solidFill>
                          <a:srgbClr val="000000"/>
                        </a:solidFill>
                        <a:effectLst/>
                        <a:latin typeface="Calibri" panose="020F0502020204030204" pitchFamily="34" charset="0"/>
                      </a:endParaRPr>
                    </a:p>
                  </a:txBody>
                  <a:tcPr marL="6060" marR="6060" marT="6060" marB="0"/>
                </a:tc>
                <a:tc>
                  <a:txBody>
                    <a:bodyPr/>
                    <a:lstStyle/>
                    <a:p>
                      <a:pPr algn="l" fontAlgn="b"/>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4048176133"/>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1094134942"/>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2247141209"/>
                  </a:ext>
                </a:extLst>
              </a:tr>
              <a:tr h="146048">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tc>
                  <a:txBody>
                    <a:bodyPr/>
                    <a:lstStyle/>
                    <a:p>
                      <a:pPr algn="l" fontAlgn="b"/>
                      <a:endParaRPr lang="cs-CZ" sz="700" b="0" i="0" u="none" strike="noStrike">
                        <a:solidFill>
                          <a:srgbClr val="000000"/>
                        </a:solidFill>
                        <a:effectLst/>
                        <a:latin typeface="Calibri" panose="020F0502020204030204" pitchFamily="34" charset="0"/>
                      </a:endParaRPr>
                    </a:p>
                  </a:txBody>
                  <a:tcPr marL="6060" marR="6060" marT="6060" marB="0" anchor="b"/>
                </a:tc>
                <a:extLst>
                  <a:ext uri="{0D108BD9-81ED-4DB2-BD59-A6C34878D82A}">
                    <a16:rowId xmlns:a16="http://schemas.microsoft.com/office/drawing/2014/main" val="1056679281"/>
                  </a:ext>
                </a:extLst>
              </a:tr>
              <a:tr h="146048">
                <a:tc gridSpan="2">
                  <a:txBody>
                    <a:bodyPr/>
                    <a:lstStyle/>
                    <a:p>
                      <a:pPr algn="l" fontAlgn="b"/>
                      <a:r>
                        <a:rPr lang="cs-CZ" sz="700" u="none" strike="noStrike" dirty="0">
                          <a:effectLst/>
                        </a:rPr>
                        <a:t>* v případě, že se jedná o studenta magisterského studijního oboru</a:t>
                      </a:r>
                      <a:endParaRPr lang="cs-CZ" sz="700" b="0" i="0" u="none" strike="noStrike" dirty="0">
                        <a:solidFill>
                          <a:srgbClr val="000000"/>
                        </a:solidFill>
                        <a:effectLst/>
                        <a:latin typeface="Calibri" panose="020F0502020204030204" pitchFamily="34" charset="0"/>
                      </a:endParaRPr>
                    </a:p>
                  </a:txBody>
                  <a:tcPr marL="6060" marR="6060" marT="6060" marB="0" anchor="b"/>
                </a:tc>
                <a:tc hMerge="1">
                  <a:txBody>
                    <a:bodyPr/>
                    <a:lstStyle/>
                    <a:p>
                      <a:endParaRPr lang="cs-CZ"/>
                    </a:p>
                  </a:txBody>
                  <a:tcPr/>
                </a:tc>
                <a:extLst>
                  <a:ext uri="{0D108BD9-81ED-4DB2-BD59-A6C34878D82A}">
                    <a16:rowId xmlns:a16="http://schemas.microsoft.com/office/drawing/2014/main" val="167705515"/>
                  </a:ext>
                </a:extLst>
              </a:tr>
            </a:tbl>
          </a:graphicData>
        </a:graphic>
      </p:graphicFrame>
    </p:spTree>
    <p:extLst>
      <p:ext uri="{BB962C8B-B14F-4D97-AF65-F5344CB8AC3E}">
        <p14:creationId xmlns:p14="http://schemas.microsoft.com/office/powerpoint/2010/main" val="97439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49" y="255375"/>
            <a:ext cx="11541210" cy="1323439"/>
          </a:xfrm>
          <a:prstGeom prst="rect">
            <a:avLst/>
          </a:prstGeom>
        </p:spPr>
        <p:txBody>
          <a:bodyPr wrap="square">
            <a:spAutoFit/>
          </a:bodyPr>
          <a:lstStyle/>
          <a:p>
            <a:pPr algn="ctr"/>
            <a:r>
              <a:rPr lang="cs-CZ" sz="32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Finanční část – Čerpání a vratky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675503" y="1344406"/>
            <a:ext cx="10931611" cy="4016484"/>
          </a:xfrm>
          <a:prstGeom prst="rect">
            <a:avLst/>
          </a:prstGeom>
        </p:spPr>
        <p:txBody>
          <a:bodyPr wrap="square">
            <a:spAutoFit/>
          </a:bodyPr>
          <a:lstStyle/>
          <a:p>
            <a:endParaRPr lang="cs-CZ" sz="2700" b="1" dirty="0">
              <a:solidFill>
                <a:schemeClr val="accent1">
                  <a:lumMod val="75000"/>
                </a:schemeClr>
              </a:solidFill>
            </a:endParaRPr>
          </a:p>
          <a:p>
            <a:pPr marL="457200" indent="-457200" algn="just">
              <a:buFont typeface="Arial" panose="020B0604020202020204" pitchFamily="34" charset="0"/>
              <a:buChar char="•"/>
            </a:pPr>
            <a:endParaRPr lang="cs-CZ" dirty="0"/>
          </a:p>
          <a:p>
            <a:pPr marL="457200" indent="-457200" algn="just">
              <a:buFont typeface="Arial" panose="020B0604020202020204" pitchFamily="34" charset="0"/>
              <a:buChar char="•"/>
            </a:pPr>
            <a:r>
              <a:rPr lang="cs-CZ" sz="2200" dirty="0"/>
              <a:t>Doporučujeme </a:t>
            </a:r>
            <a:r>
              <a:rPr lang="cs-CZ" sz="2200" b="1" dirty="0"/>
              <a:t>čerpat průběžně </a:t>
            </a:r>
            <a:r>
              <a:rPr lang="cs-CZ" sz="2200" dirty="0"/>
              <a:t>a tím se vyhnout vratkám kvůli nedočerpání.</a:t>
            </a:r>
          </a:p>
          <a:p>
            <a:pPr marL="457200" indent="-457200" algn="just">
              <a:buFont typeface="Arial" panose="020B0604020202020204" pitchFamily="34" charset="0"/>
              <a:buChar char="•"/>
            </a:pPr>
            <a:endParaRPr lang="cs-CZ" sz="2200" dirty="0"/>
          </a:p>
          <a:p>
            <a:pPr marL="457200" indent="-457200" algn="just">
              <a:buFont typeface="Arial" panose="020B0604020202020204" pitchFamily="34" charset="0"/>
              <a:buChar char="•"/>
            </a:pPr>
            <a:r>
              <a:rPr lang="cs-CZ" sz="2200" dirty="0"/>
              <a:t>V případě, že v průběhu roku zjistíte, že grant nedočerpáte, </a:t>
            </a:r>
            <a:r>
              <a:rPr lang="cs-CZ" sz="2200" b="1" dirty="0"/>
              <a:t>informujte neprodleně GO.</a:t>
            </a:r>
          </a:p>
          <a:p>
            <a:pPr algn="just"/>
            <a:endParaRPr lang="cs-CZ" sz="2200" b="1" dirty="0"/>
          </a:p>
          <a:p>
            <a:pPr marL="457200" indent="-457200" algn="just">
              <a:buFont typeface="Arial" panose="020B0604020202020204" pitchFamily="34" charset="0"/>
              <a:buChar char="•"/>
            </a:pPr>
            <a:r>
              <a:rPr lang="cs-CZ" sz="2200" b="1" dirty="0"/>
              <a:t>Nenechávejte řešení nedočerpaných financí na poslední chvíli, vratce se vždy snažíme zabránit.</a:t>
            </a:r>
            <a:endParaRPr lang="cs-CZ" sz="2400" dirty="0"/>
          </a:p>
          <a:p>
            <a:pPr algn="just"/>
            <a:endParaRPr lang="cs-CZ" sz="2400" dirty="0"/>
          </a:p>
          <a:p>
            <a:endParaRPr lang="cs-CZ" sz="2700" b="1" dirty="0">
              <a:solidFill>
                <a:schemeClr val="accent1">
                  <a:lumMod val="75000"/>
                </a:schemeClr>
              </a:solidFill>
            </a:endParaRPr>
          </a:p>
          <a:p>
            <a:endParaRPr lang="cs-CZ" sz="2700" b="1" dirty="0">
              <a:solidFill>
                <a:schemeClr val="accent1">
                  <a:lumMod val="75000"/>
                </a:schemeClr>
              </a:solidFill>
            </a:endParaRPr>
          </a:p>
        </p:txBody>
      </p:sp>
      <p:pic>
        <p:nvPicPr>
          <p:cNvPr id="6" name="Obrázek 5"/>
          <p:cNvPicPr>
            <a:picLocks noChangeAspect="1"/>
          </p:cNvPicPr>
          <p:nvPr/>
        </p:nvPicPr>
        <p:blipFill>
          <a:blip r:embed="rId3" cstate="print"/>
          <a:stretch>
            <a:fillRect/>
          </a:stretch>
        </p:blipFill>
        <p:spPr>
          <a:xfrm flipV="1">
            <a:off x="0" y="6721475"/>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19</a:t>
            </a:fld>
            <a:endParaRPr lang="cs-CZ"/>
          </a:p>
        </p:txBody>
      </p:sp>
      <p:sp>
        <p:nvSpPr>
          <p:cNvPr id="7" name="Zástupný symbol pro zápatí 6"/>
          <p:cNvSpPr>
            <a:spLocks noGrp="1"/>
          </p:cNvSpPr>
          <p:nvPr>
            <p:ph type="ftr" sz="quarter" idx="11"/>
          </p:nvPr>
        </p:nvSpPr>
        <p:spPr>
          <a:xfrm>
            <a:off x="142613" y="6356350"/>
            <a:ext cx="1736521"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33460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4"/>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3200" b="1" dirty="0">
                <a:solidFill>
                  <a:schemeClr val="accent1">
                    <a:lumMod val="75000"/>
                  </a:schemeClr>
                </a:solidFill>
                <a:latin typeface="+mn-lt"/>
              </a:rPr>
              <a:t>Obsah</a:t>
            </a:r>
          </a:p>
        </p:txBody>
      </p:sp>
      <p:sp>
        <p:nvSpPr>
          <p:cNvPr id="3" name="Zástupný symbol pro obsah 5"/>
          <p:cNvSpPr txBox="1">
            <a:spLocks/>
          </p:cNvSpPr>
          <p:nvPr/>
        </p:nvSpPr>
        <p:spPr>
          <a:xfrm>
            <a:off x="838200" y="1825625"/>
            <a:ext cx="5181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700" dirty="0"/>
              <a:t>Obecná část ……….…………………3–5</a:t>
            </a:r>
          </a:p>
          <a:p>
            <a:r>
              <a:rPr lang="cs-CZ" sz="2700" dirty="0"/>
              <a:t>Finanční část ………………………6–19</a:t>
            </a:r>
          </a:p>
          <a:p>
            <a:r>
              <a:rPr lang="cs-CZ" sz="2700" dirty="0"/>
              <a:t>Aplikace ŽÁDANKY…………………..20</a:t>
            </a:r>
          </a:p>
          <a:p>
            <a:r>
              <a:rPr lang="cs-CZ" sz="2700" dirty="0"/>
              <a:t>Osobní náklady …………………21–25</a:t>
            </a:r>
          </a:p>
          <a:p>
            <a:r>
              <a:rPr lang="cs-CZ" sz="2700" dirty="0"/>
              <a:t>Pobytové náklady ……………..26–28</a:t>
            </a:r>
          </a:p>
          <a:p>
            <a:endParaRPr lang="cs-CZ" dirty="0"/>
          </a:p>
        </p:txBody>
      </p:sp>
      <p:sp>
        <p:nvSpPr>
          <p:cNvPr id="4" name="Zástupný symbol pro obsah 6"/>
          <p:cNvSpPr txBox="1">
            <a:spLocks/>
          </p:cNvSpPr>
          <p:nvPr/>
        </p:nvSpPr>
        <p:spPr>
          <a:xfrm>
            <a:off x="6040393" y="1842101"/>
            <a:ext cx="540196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700" dirty="0"/>
              <a:t>Ostatní neinvestiční náklady 29–31</a:t>
            </a:r>
          </a:p>
          <a:p>
            <a:r>
              <a:rPr lang="cs-CZ" sz="2700" dirty="0"/>
              <a:t>Nákup knih ………………………..32–33</a:t>
            </a:r>
          </a:p>
          <a:p>
            <a:r>
              <a:rPr lang="cs-CZ" sz="2700" dirty="0"/>
              <a:t>Vydání publikací ………………..34–36</a:t>
            </a:r>
          </a:p>
          <a:p>
            <a:r>
              <a:rPr lang="cs-CZ" sz="2700" dirty="0"/>
              <a:t>Věcná část projektu …………..37–43</a:t>
            </a:r>
          </a:p>
        </p:txBody>
      </p:sp>
      <p:sp>
        <p:nvSpPr>
          <p:cNvPr id="5" name="Zástupný symbol pro číslo snímku 1"/>
          <p:cNvSpPr>
            <a:spLocks noGrp="1"/>
          </p:cNvSpPr>
          <p:nvPr>
            <p:ph type="sldNum" sz="quarter" idx="12"/>
          </p:nvPr>
        </p:nvSpPr>
        <p:spPr>
          <a:xfrm>
            <a:off x="8610600" y="6356350"/>
            <a:ext cx="2743200" cy="365125"/>
          </a:xfrm>
        </p:spPr>
        <p:txBody>
          <a:bodyPr/>
          <a:lstStyle/>
          <a:p>
            <a:fld id="{6C2E9F57-16B7-4D72-B22F-9E934A6FE211}" type="slidenum">
              <a:rPr lang="cs-CZ" smtClean="0"/>
              <a:pPr/>
              <a:t>2</a:t>
            </a:fld>
            <a:endParaRPr lang="cs-CZ"/>
          </a:p>
        </p:txBody>
      </p:sp>
      <p:pic>
        <p:nvPicPr>
          <p:cNvPr id="8" name="Obrázek 7"/>
          <p:cNvPicPr>
            <a:picLocks noChangeAspect="1"/>
          </p:cNvPicPr>
          <p:nvPr/>
        </p:nvPicPr>
        <p:blipFill>
          <a:blip r:embed="rId2" cstate="print"/>
          <a:stretch>
            <a:fillRect/>
          </a:stretch>
        </p:blipFill>
        <p:spPr>
          <a:xfrm flipV="1">
            <a:off x="0" y="6648450"/>
            <a:ext cx="12192000" cy="209548"/>
          </a:xfrm>
          <a:prstGeom prst="rect">
            <a:avLst/>
          </a:prstGeom>
        </p:spPr>
      </p:pic>
      <p:sp>
        <p:nvSpPr>
          <p:cNvPr id="7" name="Zástupný symbol pro zápatí 6"/>
          <p:cNvSpPr>
            <a:spLocks noGrp="1"/>
          </p:cNvSpPr>
          <p:nvPr>
            <p:ph type="ftr" sz="quarter" idx="11"/>
          </p:nvPr>
        </p:nvSpPr>
        <p:spPr>
          <a:xfrm>
            <a:off x="0" y="6176963"/>
            <a:ext cx="1983996" cy="365125"/>
          </a:xfrm>
        </p:spPr>
        <p:txBody>
          <a:bodyPr/>
          <a:lstStyle/>
          <a:p>
            <a:r>
              <a:rPr lang="cs-CZ" sz="2400" b="1" dirty="0">
                <a:solidFill>
                  <a:schemeClr val="accent4">
                    <a:lumMod val="40000"/>
                    <a:lumOff val="60000"/>
                  </a:schemeClr>
                </a:solidFill>
              </a:rPr>
              <a:t>GA UK 2024 </a:t>
            </a:r>
          </a:p>
        </p:txBody>
      </p:sp>
    </p:spTree>
    <p:extLst>
      <p:ext uri="{BB962C8B-B14F-4D97-AF65-F5344CB8AC3E}">
        <p14:creationId xmlns:p14="http://schemas.microsoft.com/office/powerpoint/2010/main" val="1435809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20</a:t>
            </a:fld>
            <a:endParaRPr lang="cs-CZ"/>
          </a:p>
        </p:txBody>
      </p:sp>
      <p:sp>
        <p:nvSpPr>
          <p:cNvPr id="3" name="Obdélník 2"/>
          <p:cNvSpPr/>
          <p:nvPr/>
        </p:nvSpPr>
        <p:spPr>
          <a:xfrm>
            <a:off x="436604" y="247135"/>
            <a:ext cx="11557687"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Aplikace ŽÁDANKY</a:t>
            </a:r>
          </a:p>
          <a:p>
            <a:pPr algn="ctr"/>
            <a:endParaRPr lang="cs-CZ" sz="4800" dirty="0">
              <a:ln w="0"/>
              <a:effectLst>
                <a:outerShdw blurRad="38100" dist="19050" dir="2700000" algn="tl" rotWithShape="0">
                  <a:schemeClr val="dk1">
                    <a:alpha val="40000"/>
                  </a:schemeClr>
                </a:outerShdw>
              </a:effectLst>
            </a:endParaRPr>
          </a:p>
        </p:txBody>
      </p:sp>
      <p:sp>
        <p:nvSpPr>
          <p:cNvPr id="5" name="Obdélník 4"/>
          <p:cNvSpPr/>
          <p:nvPr/>
        </p:nvSpPr>
        <p:spPr>
          <a:xfrm>
            <a:off x="457242" y="1287244"/>
            <a:ext cx="11215774" cy="5262979"/>
          </a:xfrm>
          <a:prstGeom prst="rect">
            <a:avLst/>
          </a:prstGeom>
        </p:spPr>
        <p:txBody>
          <a:bodyPr wrap="square">
            <a:spAutoFit/>
          </a:bodyPr>
          <a:lstStyle/>
          <a:p>
            <a:pPr marL="457200" indent="-457200" algn="just"/>
            <a:endParaRPr lang="cs-CZ" dirty="0"/>
          </a:p>
          <a:p>
            <a:pPr marL="457200" indent="-457200" algn="just">
              <a:buFont typeface="Arial" panose="020B0604020202020204" pitchFamily="34" charset="0"/>
              <a:buChar char="•"/>
            </a:pPr>
            <a:r>
              <a:rPr lang="cs-CZ" sz="2000" dirty="0"/>
              <a:t>Před nákupem jakéhokoliv zboží nebo služeb (mimo nákladů proplácených formou stipendia – jízdné, letenky, ubytování, konferenční poplatek, …) je nutné schválení nákladu skrz aplikaci ŽÁDANKY.</a:t>
            </a:r>
          </a:p>
          <a:p>
            <a:pPr marL="457200" indent="-457200" algn="just">
              <a:buFont typeface="Arial" panose="020B0604020202020204" pitchFamily="34" charset="0"/>
              <a:buChar char="•"/>
            </a:pPr>
            <a:endParaRPr lang="cs-CZ" sz="2000" dirty="0"/>
          </a:p>
          <a:p>
            <a:pPr marL="457200" indent="-457200" algn="just">
              <a:buFont typeface="Arial" panose="020B0604020202020204" pitchFamily="34" charset="0"/>
              <a:buChar char="•"/>
            </a:pPr>
            <a:r>
              <a:rPr lang="cs-CZ" sz="2000" dirty="0"/>
              <a:t>Po zanesení údajů do aplikace a následného schválení ze strany FF UK je možné schválenou věc pořídit.</a:t>
            </a:r>
          </a:p>
          <a:p>
            <a:pPr marL="457200" indent="-457200" algn="just">
              <a:buFont typeface="Arial" panose="020B0604020202020204" pitchFamily="34" charset="0"/>
              <a:buChar char="•"/>
            </a:pPr>
            <a:endParaRPr lang="cs-CZ" sz="2000" dirty="0"/>
          </a:p>
          <a:p>
            <a:pPr marL="457200" indent="-457200" algn="just">
              <a:buFont typeface="Arial" panose="020B0604020202020204" pitchFamily="34" charset="0"/>
              <a:buChar char="•"/>
            </a:pPr>
            <a:r>
              <a:rPr lang="cs-CZ" sz="2000" b="1" dirty="0"/>
              <a:t>Aplikace: </a:t>
            </a:r>
            <a:r>
              <a:rPr lang="cs-CZ" sz="2000" u="sng" dirty="0">
                <a:hlinkClick r:id="rId2"/>
              </a:rPr>
              <a:t>https://cis.ff.cuni.cz/fcgi/verso.fpl/_TS_/1613482004?fname=web_index&amp;__def_stranka__=zad_zadanka_sez&amp;__def_filtr__=1&amp;fname=web_index&amp;_navig_code_=3cacd3a30704dd161f2e8e95df74936c&amp;__modul_name=Objedn%C3%A1vky%20/%20%C5%BD%C3%A1danky</a:t>
            </a:r>
            <a:r>
              <a:rPr lang="cs-CZ" sz="2000" dirty="0"/>
              <a:t> </a:t>
            </a:r>
          </a:p>
          <a:p>
            <a:pPr marL="457200" indent="-457200" algn="just">
              <a:buFont typeface="Arial" panose="020B0604020202020204" pitchFamily="34" charset="0"/>
              <a:buChar char="•"/>
            </a:pPr>
            <a:endParaRPr lang="cs-CZ" sz="2000" dirty="0"/>
          </a:p>
          <a:p>
            <a:pPr marL="457200" indent="-457200" algn="just">
              <a:buFont typeface="Arial" panose="020B0604020202020204" pitchFamily="34" charset="0"/>
              <a:buChar char="•"/>
            </a:pPr>
            <a:r>
              <a:rPr lang="cs-CZ" sz="2000" b="1" dirty="0"/>
              <a:t>Manuál:</a:t>
            </a:r>
            <a:r>
              <a:rPr lang="cs-CZ" sz="2000" dirty="0"/>
              <a:t> </a:t>
            </a:r>
            <a:r>
              <a:rPr lang="cs-CZ" sz="2000" u="sng" dirty="0">
                <a:hlinkClick r:id="rId3"/>
              </a:rPr>
              <a:t>http://manualy.ff.cuni.cz/index.php/%C5%BD%C3%A1danky</a:t>
            </a:r>
            <a:endParaRPr lang="cs-CZ" sz="2000" u="sng" dirty="0"/>
          </a:p>
          <a:p>
            <a:pPr marL="457200" indent="-457200" algn="just">
              <a:buFont typeface="Arial" panose="020B0604020202020204" pitchFamily="34" charset="0"/>
              <a:buChar char="•"/>
            </a:pPr>
            <a:endParaRPr lang="cs-CZ" sz="2000" u="sng" dirty="0"/>
          </a:p>
          <a:p>
            <a:pPr marL="457200" indent="-457200" algn="just">
              <a:buFont typeface="Arial" panose="020B0604020202020204" pitchFamily="34" charset="0"/>
              <a:buChar char="•"/>
            </a:pPr>
            <a:r>
              <a:rPr lang="cs-CZ" sz="2000" dirty="0"/>
              <a:t>Kontakt pro případ, že si nebudete vědět rady: </a:t>
            </a:r>
            <a:r>
              <a:rPr lang="cs-CZ" sz="2000" u="sng" dirty="0">
                <a:hlinkClick r:id="rId4"/>
              </a:rPr>
              <a:t>zadanky@ff.cuni.cz</a:t>
            </a:r>
            <a:endParaRPr lang="cs-CZ" sz="2000" dirty="0"/>
          </a:p>
          <a:p>
            <a:pPr algn="just"/>
            <a:r>
              <a:rPr lang="cs-CZ" sz="2000" dirty="0"/>
              <a:t>  </a:t>
            </a:r>
          </a:p>
          <a:p>
            <a:pPr algn="just"/>
            <a:endParaRPr lang="cs-CZ" dirty="0"/>
          </a:p>
          <a:p>
            <a:endParaRPr lang="cs-CZ" sz="2000" b="1" dirty="0">
              <a:solidFill>
                <a:schemeClr val="accent1">
                  <a:lumMod val="75000"/>
                </a:schemeClr>
              </a:solidFill>
            </a:endParaRPr>
          </a:p>
        </p:txBody>
      </p:sp>
      <p:pic>
        <p:nvPicPr>
          <p:cNvPr id="6" name="Obrázek 5"/>
          <p:cNvPicPr>
            <a:picLocks noChangeAspect="1"/>
          </p:cNvPicPr>
          <p:nvPr/>
        </p:nvPicPr>
        <p:blipFill>
          <a:blip r:embed="rId5" cstate="print"/>
          <a:stretch>
            <a:fillRect/>
          </a:stretch>
        </p:blipFill>
        <p:spPr>
          <a:xfrm flipV="1">
            <a:off x="0" y="6721475"/>
            <a:ext cx="12192000" cy="209548"/>
          </a:xfrm>
          <a:prstGeom prst="rect">
            <a:avLst/>
          </a:prstGeom>
        </p:spPr>
      </p:pic>
      <p:sp>
        <p:nvSpPr>
          <p:cNvPr id="7" name="Zástupný symbol pro zápatí 6"/>
          <p:cNvSpPr>
            <a:spLocks noGrp="1"/>
          </p:cNvSpPr>
          <p:nvPr>
            <p:ph type="ftr" sz="quarter" idx="11"/>
          </p:nvPr>
        </p:nvSpPr>
        <p:spPr>
          <a:xfrm>
            <a:off x="135967" y="6356350"/>
            <a:ext cx="169283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3318934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62465" y="197708"/>
            <a:ext cx="11640065"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Osobní náklady – Stipendia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35762" y="1109331"/>
            <a:ext cx="10956323" cy="4770537"/>
          </a:xfrm>
          <a:prstGeom prst="rect">
            <a:avLst/>
          </a:prstGeom>
        </p:spPr>
        <p:txBody>
          <a:bodyPr wrap="square">
            <a:spAutoFit/>
          </a:bodyPr>
          <a:lstStyle/>
          <a:p>
            <a:endParaRPr lang="cs-CZ" dirty="0">
              <a:solidFill>
                <a:schemeClr val="accent1">
                  <a:lumMod val="75000"/>
                </a:schemeClr>
              </a:solidFill>
            </a:endParaRPr>
          </a:p>
          <a:p>
            <a:pPr marL="342900" indent="-342900" algn="just">
              <a:buFont typeface="Arial" panose="020B0604020202020204" pitchFamily="34" charset="0"/>
              <a:buChar char="•"/>
            </a:pPr>
            <a:r>
              <a:rPr lang="cs-CZ" sz="2200" b="1" dirty="0"/>
              <a:t>Návrhy na přiznání stipendia </a:t>
            </a:r>
            <a:r>
              <a:rPr lang="cs-CZ" sz="2200" dirty="0"/>
              <a:t>se podávají na GO do </a:t>
            </a:r>
            <a:r>
              <a:rPr lang="cs-CZ" sz="2200" b="1" dirty="0"/>
              <a:t>30. 6. 2024 </a:t>
            </a:r>
            <a:r>
              <a:rPr lang="cs-CZ" sz="2200" dirty="0"/>
              <a:t>(další návrhy vzniklé přesunem prostředků je možné podávat po domluvě).</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b="1" dirty="0"/>
              <a:t>Formulář</a:t>
            </a:r>
            <a:r>
              <a:rPr lang="cs-CZ" sz="2200" dirty="0"/>
              <a:t> ke stažení naleznete ve skupině na </a:t>
            </a:r>
            <a:r>
              <a:rPr lang="cs-CZ" sz="2200" dirty="0">
                <a:hlinkClick r:id="rId3"/>
              </a:rPr>
              <a:t>Teams</a:t>
            </a:r>
            <a:r>
              <a:rPr lang="cs-CZ" sz="2200" dirty="0"/>
              <a:t>, anebo na tomto </a:t>
            </a:r>
            <a:r>
              <a:rPr lang="cs-CZ" sz="2200" dirty="0">
                <a:hlinkClick r:id="rId4"/>
              </a:rPr>
              <a:t>odkazu</a:t>
            </a:r>
            <a:r>
              <a:rPr lang="cs-CZ" sz="2200" dirty="0"/>
              <a:t>.</a:t>
            </a:r>
          </a:p>
          <a:p>
            <a:pPr marL="342900" indent="-342900" algn="just">
              <a:buFont typeface="Arial" panose="020B0604020202020204" pitchFamily="34" charset="0"/>
              <a:buChar char="•"/>
            </a:pPr>
            <a:endParaRPr lang="cs-CZ" sz="2200" b="1" dirty="0">
              <a:solidFill>
                <a:schemeClr val="tx1">
                  <a:lumMod val="95000"/>
                  <a:lumOff val="5000"/>
                </a:schemeClr>
              </a:solidFill>
            </a:endParaRPr>
          </a:p>
          <a:p>
            <a:pPr marL="342900" indent="-342900" algn="just">
              <a:buFont typeface="Arial" panose="020B0604020202020204" pitchFamily="34" charset="0"/>
              <a:buChar char="•"/>
            </a:pPr>
            <a:r>
              <a:rPr lang="cs-CZ" sz="2200" dirty="0"/>
              <a:t>Před odevzdáním návrhu zkontrolujte, zda máte </a:t>
            </a:r>
            <a:r>
              <a:rPr lang="cs-CZ" sz="2200" b="1" dirty="0"/>
              <a:t>v SIS uvedené správné</a:t>
            </a:r>
            <a:r>
              <a:rPr lang="cs-CZ" sz="2200" b="1" dirty="0">
                <a:solidFill>
                  <a:srgbClr val="FF0000"/>
                </a:solidFill>
              </a:rPr>
              <a:t> </a:t>
            </a:r>
            <a:r>
              <a:rPr lang="cs-CZ" sz="2200" b="1" dirty="0"/>
              <a:t>číslo účtu</a:t>
            </a:r>
            <a:r>
              <a:rPr lang="cs-CZ" sz="2200" dirty="0"/>
              <a:t>, které je pro generování rozhodnutí o přiznání stipendia stěžejní.</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dirty="0"/>
              <a:t>Až bude návrh na stipendium na GO zpracován, přijde vám v </a:t>
            </a:r>
            <a:r>
              <a:rPr lang="cs-CZ" sz="2200" dirty="0" err="1"/>
              <a:t>SISu</a:t>
            </a:r>
            <a:r>
              <a:rPr lang="cs-CZ" sz="2200" dirty="0"/>
              <a:t> upozornění o doručení písemnosti. V SIS si Rozhodnutí o přiznání stipendia přečtěte a případně i zkontrolujte (zejména správnost čísla účtu) a zároveň se vzdejte práva na odvolání (Osobní údaje - Písemnosti + aktualizace stránky – vzdání se práva na odvolání). Stipendium bude proplaceno do 30 dní od nabytí právní moci.</a:t>
            </a:r>
          </a:p>
        </p:txBody>
      </p:sp>
      <p:pic>
        <p:nvPicPr>
          <p:cNvPr id="6" name="Obrázek 5"/>
          <p:cNvPicPr>
            <a:picLocks noChangeAspect="1"/>
          </p:cNvPicPr>
          <p:nvPr/>
        </p:nvPicPr>
        <p:blipFill>
          <a:blip r:embed="rId5" cstate="print"/>
          <a:stretch>
            <a:fillRect/>
          </a:stretch>
        </p:blipFill>
        <p:spPr>
          <a:xfrm flipV="1">
            <a:off x="0" y="6800295"/>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21</a:t>
            </a:fld>
            <a:endParaRPr lang="cs-CZ" dirty="0"/>
          </a:p>
        </p:txBody>
      </p:sp>
      <p:sp>
        <p:nvSpPr>
          <p:cNvPr id="7" name="Zástupný symbol pro zápatí 6"/>
          <p:cNvSpPr>
            <a:spLocks noGrp="1"/>
          </p:cNvSpPr>
          <p:nvPr>
            <p:ph type="ftr" sz="quarter" idx="11"/>
          </p:nvPr>
        </p:nvSpPr>
        <p:spPr>
          <a:xfrm>
            <a:off x="92279" y="6356350"/>
            <a:ext cx="1702965"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4110900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87178" y="288324"/>
            <a:ext cx="11557687" cy="1323439"/>
          </a:xfrm>
          <a:prstGeom prst="rect">
            <a:avLst/>
          </a:prstGeom>
        </p:spPr>
        <p:txBody>
          <a:bodyPr wrap="square">
            <a:spAutoFit/>
          </a:bodyPr>
          <a:lstStyle/>
          <a:p>
            <a:pPr algn="ctr"/>
            <a:r>
              <a:rPr lang="cs-CZ" sz="32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Osobní náklady – Stipendia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53673" y="1518609"/>
            <a:ext cx="10939244" cy="4478149"/>
          </a:xfrm>
          <a:prstGeom prst="rect">
            <a:avLst/>
          </a:prstGeom>
        </p:spPr>
        <p:txBody>
          <a:bodyPr wrap="square">
            <a:spAutoFit/>
          </a:bodyPr>
          <a:lstStyle/>
          <a:p>
            <a:endParaRPr lang="cs-CZ" dirty="0">
              <a:solidFill>
                <a:schemeClr val="accent1">
                  <a:lumMod val="75000"/>
                </a:schemeClr>
              </a:solidFill>
            </a:endParaRPr>
          </a:p>
          <a:p>
            <a:pPr marL="342900" indent="-342900" algn="just">
              <a:buFont typeface="Arial" panose="020B0604020202020204" pitchFamily="34" charset="0"/>
              <a:buChar char="•"/>
            </a:pPr>
            <a:r>
              <a:rPr lang="cs-CZ" sz="2400" dirty="0"/>
              <a:t>Stipendium </a:t>
            </a:r>
            <a:r>
              <a:rPr lang="cs-CZ" sz="2400" b="1" dirty="0"/>
              <a:t>není možné vyplatit </a:t>
            </a:r>
            <a:r>
              <a:rPr lang="cs-CZ" sz="2400" dirty="0"/>
              <a:t>studentovi, který:</a:t>
            </a:r>
          </a:p>
          <a:p>
            <a:pPr algn="just"/>
            <a:endParaRPr lang="cs-CZ" sz="2400" dirty="0"/>
          </a:p>
          <a:p>
            <a:pPr marL="342900" indent="-342900" algn="just">
              <a:buFontTx/>
              <a:buChar char="-"/>
            </a:pPr>
            <a:r>
              <a:rPr lang="cs-CZ" sz="2400" b="1" dirty="0"/>
              <a:t>má přerušené či ukončené studium</a:t>
            </a:r>
          </a:p>
          <a:p>
            <a:pPr marL="342900" indent="-342900" algn="just">
              <a:buFontTx/>
              <a:buChar char="-"/>
            </a:pPr>
            <a:r>
              <a:rPr lang="cs-CZ" sz="2400" b="1" dirty="0"/>
              <a:t>je v bakalářském studijním programu </a:t>
            </a:r>
            <a:r>
              <a:rPr lang="cs-CZ" sz="2400" dirty="0"/>
              <a:t>(může být členem řešitelského týmu bez nároku na odměnu ve formě stipendia)</a:t>
            </a:r>
          </a:p>
          <a:p>
            <a:pPr marL="342900" indent="-342900" algn="just">
              <a:buFont typeface="Arial" panose="020B0604020202020204" pitchFamily="34" charset="0"/>
              <a:buChar char="•"/>
            </a:pPr>
            <a:endParaRPr lang="cs-CZ" sz="2700" dirty="0"/>
          </a:p>
          <a:p>
            <a:pPr marL="342900" indent="-342900" algn="just">
              <a:buFont typeface="Arial" panose="020B0604020202020204" pitchFamily="34" charset="0"/>
              <a:buChar char="•"/>
            </a:pPr>
            <a:r>
              <a:rPr lang="cs-CZ" sz="2400" dirty="0"/>
              <a:t>Stipendia spoluřešitelů – vždy samostatné návrhy.</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solidFill>
                  <a:schemeClr val="tx1">
                    <a:lumMod val="95000"/>
                    <a:lumOff val="5000"/>
                  </a:schemeClr>
                </a:solidFill>
              </a:rPr>
              <a:t>Pokud je spoluřešitel z jiné fakulty UK, je potřeba uzavřít dohodu o převodu prostředků – konzultace s GO.</a:t>
            </a:r>
          </a:p>
          <a:p>
            <a:pPr algn="just"/>
            <a:endParaRPr lang="cs-CZ" sz="2400" dirty="0"/>
          </a:p>
        </p:txBody>
      </p:sp>
      <p:pic>
        <p:nvPicPr>
          <p:cNvPr id="6" name="Obrázek 5"/>
          <p:cNvPicPr>
            <a:picLocks noChangeAspect="1"/>
          </p:cNvPicPr>
          <p:nvPr/>
        </p:nvPicPr>
        <p:blipFill>
          <a:blip r:embed="rId3" cstate="print"/>
          <a:stretch>
            <a:fillRect/>
          </a:stretch>
        </p:blipFill>
        <p:spPr>
          <a:xfrm flipV="1">
            <a:off x="0" y="6693358"/>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22</a:t>
            </a:fld>
            <a:endParaRPr lang="cs-CZ"/>
          </a:p>
        </p:txBody>
      </p:sp>
      <p:sp>
        <p:nvSpPr>
          <p:cNvPr id="7" name="Zástupný symbol pro zápatí 6"/>
          <p:cNvSpPr>
            <a:spLocks noGrp="1"/>
          </p:cNvSpPr>
          <p:nvPr>
            <p:ph type="ftr" sz="quarter" idx="11"/>
          </p:nvPr>
        </p:nvSpPr>
        <p:spPr>
          <a:xfrm>
            <a:off x="117446" y="6356350"/>
            <a:ext cx="1686187"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2073980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21275" y="288324"/>
            <a:ext cx="11631827"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Osobní náklady – mzdy zaměstnanců</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241974" y="1162893"/>
            <a:ext cx="11292840" cy="5940088"/>
          </a:xfrm>
          <a:prstGeom prst="rect">
            <a:avLst/>
          </a:prstGeom>
        </p:spPr>
        <p:txBody>
          <a:bodyPr wrap="square">
            <a:spAutoFit/>
          </a:bodyPr>
          <a:lstStyle/>
          <a:p>
            <a:endParaRPr lang="cs-CZ" sz="2000" dirty="0">
              <a:solidFill>
                <a:schemeClr val="accent1">
                  <a:lumMod val="75000"/>
                </a:schemeClr>
              </a:solidFill>
            </a:endParaRPr>
          </a:p>
          <a:p>
            <a:pPr marL="285750" indent="-285750" algn="just">
              <a:buFont typeface="Arial" panose="020B0604020202020204" pitchFamily="34" charset="0"/>
              <a:buChar char="•"/>
            </a:pPr>
            <a:r>
              <a:rPr lang="cs-CZ" sz="2000" dirty="0"/>
              <a:t>Když </a:t>
            </a:r>
            <a:r>
              <a:rPr lang="cs-CZ" sz="2000" b="1" dirty="0"/>
              <a:t>je</a:t>
            </a:r>
            <a:r>
              <a:rPr lang="cs-CZ" sz="2000" dirty="0"/>
              <a:t> školitel nebo vedoucí projektu </a:t>
            </a:r>
            <a:r>
              <a:rPr lang="cs-CZ" sz="2000" b="1" dirty="0"/>
              <a:t>zaměstnancem FF UK</a:t>
            </a:r>
            <a:r>
              <a:rPr lang="cs-CZ" sz="2000" dirty="0"/>
              <a:t>, řešitel projektu podává </a:t>
            </a:r>
            <a:r>
              <a:rPr lang="cs-CZ" sz="2000" b="1" dirty="0"/>
              <a:t>„Návrh na výplatu odměny internímu zaměstnanci“  </a:t>
            </a:r>
          </a:p>
          <a:p>
            <a:pPr marL="285750" indent="-285750" algn="just">
              <a:buFont typeface="Arial" panose="020B0604020202020204" pitchFamily="34" charset="0"/>
              <a:buChar char="•"/>
            </a:pPr>
            <a:endParaRPr lang="cs-CZ" sz="2000" b="1" dirty="0"/>
          </a:p>
          <a:p>
            <a:pPr marL="285750" indent="-285750" algn="just">
              <a:buFont typeface="Arial" panose="020B0604020202020204" pitchFamily="34" charset="0"/>
              <a:buChar char="•"/>
            </a:pPr>
            <a:r>
              <a:rPr lang="cs-CZ" sz="2000" b="1" dirty="0">
                <a:solidFill>
                  <a:srgbClr val="FF0000"/>
                </a:solidFill>
              </a:rPr>
              <a:t>Nový formulář</a:t>
            </a:r>
            <a:r>
              <a:rPr lang="cs-CZ" sz="2000" dirty="0">
                <a:solidFill>
                  <a:srgbClr val="FF0000"/>
                </a:solidFill>
              </a:rPr>
              <a:t> návrhu</a:t>
            </a:r>
            <a:r>
              <a:rPr lang="cs-CZ" sz="2000" dirty="0"/>
              <a:t> na výplatu odměny internímu zaměstnanci je dostupný v </a:t>
            </a:r>
            <a:r>
              <a:rPr lang="cs-CZ" sz="2000" dirty="0">
                <a:solidFill>
                  <a:schemeClr val="accent1">
                    <a:lumMod val="75000"/>
                  </a:schemeClr>
                </a:solidFill>
                <a:hlinkClick r:id="rId3">
                  <a:extLst>
                    <a:ext uri="{A12FA001-AC4F-418D-AE19-62706E023703}">
                      <ahyp:hlinkClr xmlns:ahyp="http://schemas.microsoft.com/office/drawing/2018/hyperlinkcolor" val="tx"/>
                    </a:ext>
                  </a:extLst>
                </a:hlinkClick>
              </a:rPr>
              <a:t>souborech</a:t>
            </a:r>
            <a:r>
              <a:rPr lang="cs-CZ" sz="2000" dirty="0"/>
              <a:t> v </a:t>
            </a:r>
            <a:r>
              <a:rPr lang="cs-CZ" sz="2000" dirty="0" err="1"/>
              <a:t>teamsové</a:t>
            </a:r>
            <a:r>
              <a:rPr lang="cs-CZ" sz="2000" dirty="0"/>
              <a:t> skupině GA UK a bude ho také koncem června i s podrobnými pokyny k vyplnění rozesílat GO. </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Vyplácení odměn </a:t>
            </a:r>
            <a:r>
              <a:rPr lang="cs-CZ" sz="2000" b="1" dirty="0"/>
              <a:t>bude možné cca od 1. 7. 2024 </a:t>
            </a:r>
            <a:r>
              <a:rPr lang="cs-CZ" sz="2000" dirty="0"/>
              <a:t>do</a:t>
            </a:r>
            <a:r>
              <a:rPr lang="cs-CZ" sz="2000" b="1" dirty="0"/>
              <a:t> 25. 9. 2024 (DPP/DPČ lze řešit i nyní).</a:t>
            </a:r>
          </a:p>
          <a:p>
            <a:pPr algn="just"/>
            <a:endParaRPr lang="cs-CZ" sz="2000" dirty="0"/>
          </a:p>
          <a:p>
            <a:pPr marL="285750" indent="-285750">
              <a:buFont typeface="Arial" panose="020B0604020202020204" pitchFamily="34" charset="0"/>
              <a:buChar char="•"/>
            </a:pPr>
            <a:r>
              <a:rPr lang="cs-CZ" sz="2000" dirty="0"/>
              <a:t>Částka, kterou máte v rozpočtu určenou na odměnu, je hrubá mzda včetně pojištění </a:t>
            </a:r>
            <a:r>
              <a:rPr lang="cs-CZ" sz="2000" b="1" dirty="0"/>
              <a:t>34,8%</a:t>
            </a:r>
            <a:r>
              <a:rPr lang="cs-CZ" sz="2000" dirty="0"/>
              <a:t>; ve formuláři je potřeba odlišit hrubou mzdu a pojištění, celková částka se musí rovnat tomu, co máte uvedené v rozpočtu; </a:t>
            </a:r>
            <a:r>
              <a:rPr lang="cs-CZ" sz="2000" b="1" dirty="0"/>
              <a:t>odměna se vyplácí za období půlroku.</a:t>
            </a:r>
          </a:p>
          <a:p>
            <a:pPr marL="285750" indent="-285750">
              <a:buFont typeface="Arial" panose="020B0604020202020204" pitchFamily="34" charset="0"/>
              <a:buChar char="•"/>
            </a:pPr>
            <a:endParaRPr lang="cs-CZ" sz="2000" b="1" dirty="0"/>
          </a:p>
          <a:p>
            <a:pPr marL="285750" indent="-285750">
              <a:buFont typeface="Arial" panose="020B0604020202020204" pitchFamily="34" charset="0"/>
              <a:buChar char="•"/>
            </a:pPr>
            <a:r>
              <a:rPr lang="cs-CZ" sz="2000" dirty="0"/>
              <a:t>Návrh vyplněný dle pokynů GO odevzdávejte </a:t>
            </a:r>
            <a:r>
              <a:rPr lang="cs-CZ" sz="2000" b="1" dirty="0"/>
              <a:t>na Osobní oddělení </a:t>
            </a:r>
            <a:r>
              <a:rPr lang="cs-CZ" sz="2000" dirty="0"/>
              <a:t>(</a:t>
            </a:r>
            <a:r>
              <a:rPr lang="cs-CZ" sz="2000" u="sng" dirty="0">
                <a:solidFill>
                  <a:schemeClr val="accent1">
                    <a:lumMod val="75000"/>
                  </a:schemeClr>
                </a:solidFill>
                <a:hlinkClick r:id="rId4">
                  <a:extLst>
                    <a:ext uri="{A12FA001-AC4F-418D-AE19-62706E023703}">
                      <ahyp:hlinkClr xmlns:ahyp="http://schemas.microsoft.com/office/drawing/2018/hyperlinkcolor" val="tx"/>
                    </a:ext>
                  </a:extLst>
                </a:hlinkClick>
              </a:rPr>
              <a:t>www.ff.cuni.cz/</a:t>
            </a:r>
            <a:r>
              <a:rPr lang="cs-CZ" sz="2000" u="sng" dirty="0" err="1">
                <a:solidFill>
                  <a:schemeClr val="accent1">
                    <a:lumMod val="75000"/>
                  </a:schemeClr>
                </a:solidFill>
                <a:hlinkClick r:id="rId4">
                  <a:extLst>
                    <a:ext uri="{A12FA001-AC4F-418D-AE19-62706E023703}">
                      <ahyp:hlinkClr xmlns:ahyp="http://schemas.microsoft.com/office/drawing/2018/hyperlinkcolor" val="tx"/>
                    </a:ext>
                  </a:extLst>
                </a:hlinkClick>
              </a:rPr>
              <a:t>odd</a:t>
            </a:r>
            <a:r>
              <a:rPr lang="cs-CZ" sz="2000" u="sng" dirty="0">
                <a:solidFill>
                  <a:schemeClr val="accent1">
                    <a:lumMod val="75000"/>
                  </a:schemeClr>
                </a:solidFill>
                <a:hlinkClick r:id="rId4">
                  <a:extLst>
                    <a:ext uri="{A12FA001-AC4F-418D-AE19-62706E023703}">
                      <ahyp:hlinkClr xmlns:ahyp="http://schemas.microsoft.com/office/drawing/2018/hyperlinkcolor" val="tx"/>
                    </a:ext>
                  </a:extLst>
                </a:hlinkClick>
              </a:rPr>
              <a:t>-oso</a:t>
            </a:r>
            <a:r>
              <a:rPr lang="cs-CZ" sz="2000" u="sng" dirty="0"/>
              <a:t>)</a:t>
            </a:r>
            <a:r>
              <a:rPr lang="cs-CZ" sz="2000" dirty="0"/>
              <a:t>.</a:t>
            </a:r>
          </a:p>
          <a:p>
            <a:pPr marL="285750" indent="-285750">
              <a:buFont typeface="Arial" panose="020B0604020202020204" pitchFamily="34" charset="0"/>
              <a:buChar char="•"/>
            </a:pPr>
            <a:endParaRPr lang="cs-CZ" sz="2000" dirty="0"/>
          </a:p>
          <a:p>
            <a:pPr marL="285750" indent="-285750">
              <a:buFont typeface="Arial" panose="020B0604020202020204" pitchFamily="34" charset="0"/>
              <a:buChar char="•"/>
            </a:pPr>
            <a:r>
              <a:rPr lang="cs-CZ" sz="2000" dirty="0"/>
              <a:t>Pokud </a:t>
            </a:r>
            <a:r>
              <a:rPr lang="cs-CZ" sz="2000" b="1" dirty="0"/>
              <a:t>je</a:t>
            </a:r>
            <a:r>
              <a:rPr lang="cs-CZ" sz="2000" dirty="0"/>
              <a:t> školitel nebo vedoucí projektu </a:t>
            </a:r>
            <a:r>
              <a:rPr lang="cs-CZ" sz="2000" b="1" dirty="0"/>
              <a:t>zaměstnancem jiné fakulty UK</a:t>
            </a:r>
            <a:r>
              <a:rPr lang="cs-CZ" sz="2000" dirty="0"/>
              <a:t>, řešitel projektu kontaktuje GO, které zařídí </a:t>
            </a:r>
            <a:r>
              <a:rPr lang="cs-CZ" sz="2000" b="1" dirty="0"/>
              <a:t>refundaci mzdy.</a:t>
            </a:r>
          </a:p>
          <a:p>
            <a:pPr marL="285750" indent="-285750">
              <a:buFont typeface="Arial" panose="020B0604020202020204" pitchFamily="34" charset="0"/>
              <a:buChar char="•"/>
            </a:pPr>
            <a:endParaRPr lang="cs-CZ" sz="2000" dirty="0"/>
          </a:p>
          <a:p>
            <a:pPr marL="285750" indent="-285750" algn="just">
              <a:buFont typeface="Arial" panose="020B0604020202020204" pitchFamily="34" charset="0"/>
              <a:buChar char="•"/>
            </a:pPr>
            <a:endParaRPr lang="cs-CZ" sz="2000" dirty="0"/>
          </a:p>
        </p:txBody>
      </p:sp>
      <p:pic>
        <p:nvPicPr>
          <p:cNvPr id="6" name="Obrázek 5"/>
          <p:cNvPicPr>
            <a:picLocks noChangeAspect="1"/>
          </p:cNvPicPr>
          <p:nvPr/>
        </p:nvPicPr>
        <p:blipFill>
          <a:blip r:embed="rId5" cstate="print"/>
          <a:stretch>
            <a:fillRect/>
          </a:stretch>
        </p:blipFill>
        <p:spPr>
          <a:xfrm flipV="1">
            <a:off x="0" y="668862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23</a:t>
            </a:fld>
            <a:endParaRPr lang="cs-CZ"/>
          </a:p>
        </p:txBody>
      </p:sp>
      <p:sp>
        <p:nvSpPr>
          <p:cNvPr id="7" name="Zástupný symbol pro zápatí 6"/>
          <p:cNvSpPr>
            <a:spLocks noGrp="1"/>
          </p:cNvSpPr>
          <p:nvPr>
            <p:ph type="ftr" sz="quarter" idx="11"/>
          </p:nvPr>
        </p:nvSpPr>
        <p:spPr>
          <a:xfrm>
            <a:off x="100668" y="6356350"/>
            <a:ext cx="171974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2229642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24</a:t>
            </a:fld>
            <a:endParaRPr lang="cs-CZ"/>
          </a:p>
        </p:txBody>
      </p:sp>
      <p:pic>
        <p:nvPicPr>
          <p:cNvPr id="5" name="Obrázek 4"/>
          <p:cNvPicPr>
            <a:picLocks noChangeAspect="1"/>
          </p:cNvPicPr>
          <p:nvPr/>
        </p:nvPicPr>
        <p:blipFill>
          <a:blip r:embed="rId2" cstate="print"/>
          <a:stretch>
            <a:fillRect/>
          </a:stretch>
        </p:blipFill>
        <p:spPr>
          <a:xfrm flipV="1">
            <a:off x="0" y="6693358"/>
            <a:ext cx="12192000" cy="209548"/>
          </a:xfrm>
          <a:prstGeom prst="rect">
            <a:avLst/>
          </a:prstGeom>
        </p:spPr>
      </p:pic>
      <p:sp>
        <p:nvSpPr>
          <p:cNvPr id="6" name="Zástupný symbol pro zápatí 5"/>
          <p:cNvSpPr>
            <a:spLocks noGrp="1"/>
          </p:cNvSpPr>
          <p:nvPr>
            <p:ph type="ftr" sz="quarter" idx="11"/>
          </p:nvPr>
        </p:nvSpPr>
        <p:spPr>
          <a:xfrm>
            <a:off x="83890" y="6356350"/>
            <a:ext cx="1719743" cy="365125"/>
          </a:xfrm>
        </p:spPr>
        <p:txBody>
          <a:bodyPr/>
          <a:lstStyle/>
          <a:p>
            <a:pPr lvl="0"/>
            <a:r>
              <a:rPr lang="cs-CZ" sz="2400" b="1" dirty="0">
                <a:solidFill>
                  <a:srgbClr val="FFC000">
                    <a:lumMod val="40000"/>
                    <a:lumOff val="60000"/>
                  </a:srgbClr>
                </a:solidFill>
              </a:rPr>
              <a:t>GA UK 2024 </a:t>
            </a:r>
            <a:endParaRPr lang="cs-CZ" dirty="0"/>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3" name="Rukopis 12">
                <a:extLst>
                  <a:ext uri="{FF2B5EF4-FFF2-40B4-BE49-F238E27FC236}">
                    <a16:creationId xmlns:a16="http://schemas.microsoft.com/office/drawing/2014/main" id="{7CE935E7-BD9A-2D64-EF7B-4DEB5E5291D8}"/>
                  </a:ext>
                </a:extLst>
              </p14:cNvPr>
              <p14:cNvContentPartPr/>
              <p14:nvPr/>
            </p14:nvContentPartPr>
            <p14:xfrm>
              <a:off x="9059753" y="1818984"/>
              <a:ext cx="360" cy="360"/>
            </p14:xfrm>
          </p:contentPart>
        </mc:Choice>
        <mc:Fallback xmlns="">
          <p:pic>
            <p:nvPicPr>
              <p:cNvPr id="13" name="Rukopis 12">
                <a:extLst>
                  <a:ext uri="{FF2B5EF4-FFF2-40B4-BE49-F238E27FC236}">
                    <a16:creationId xmlns:a16="http://schemas.microsoft.com/office/drawing/2014/main" id="{7CE935E7-BD9A-2D64-EF7B-4DEB5E5291D8}"/>
                  </a:ext>
                </a:extLst>
              </p:cNvPr>
              <p:cNvPicPr/>
              <p:nvPr/>
            </p:nvPicPr>
            <p:blipFill>
              <a:blip r:embed="rId6"/>
              <a:stretch>
                <a:fillRect/>
              </a:stretch>
            </p:blipFill>
            <p:spPr>
              <a:xfrm>
                <a:off x="9050753" y="1765344"/>
                <a:ext cx="18000" cy="10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14" name="Rukopis 13">
                <a:extLst>
                  <a:ext uri="{FF2B5EF4-FFF2-40B4-BE49-F238E27FC236}">
                    <a16:creationId xmlns:a16="http://schemas.microsoft.com/office/drawing/2014/main" id="{1EB51E3E-E4D0-7ACB-A2BC-B6232D3F135B}"/>
                  </a:ext>
                </a:extLst>
              </p14:cNvPr>
              <p14:cNvContentPartPr/>
              <p14:nvPr/>
            </p14:nvContentPartPr>
            <p14:xfrm>
              <a:off x="11112473" y="2658864"/>
              <a:ext cx="360" cy="360"/>
            </p14:xfrm>
          </p:contentPart>
        </mc:Choice>
        <mc:Fallback xmlns="">
          <p:pic>
            <p:nvPicPr>
              <p:cNvPr id="14" name="Rukopis 13">
                <a:extLst>
                  <a:ext uri="{FF2B5EF4-FFF2-40B4-BE49-F238E27FC236}">
                    <a16:creationId xmlns:a16="http://schemas.microsoft.com/office/drawing/2014/main" id="{1EB51E3E-E4D0-7ACB-A2BC-B6232D3F135B}"/>
                  </a:ext>
                </a:extLst>
              </p:cNvPr>
              <p:cNvPicPr/>
              <p:nvPr/>
            </p:nvPicPr>
            <p:blipFill>
              <a:blip r:embed="rId8"/>
              <a:stretch>
                <a:fillRect/>
              </a:stretch>
            </p:blipFill>
            <p:spPr>
              <a:xfrm>
                <a:off x="11103833" y="2605224"/>
                <a:ext cx="18000" cy="108000"/>
              </a:xfrm>
              <a:prstGeom prst="rect">
                <a:avLst/>
              </a:prstGeom>
            </p:spPr>
          </p:pic>
        </mc:Fallback>
      </mc:AlternateContent>
      <p:pic>
        <p:nvPicPr>
          <p:cNvPr id="15" name="Obrázek 14" descr="Obsah obrázku text, snímek obrazovky, Písmo, číslo&#10;&#10;Popis byl vytvořen automaticky">
            <a:extLst>
              <a:ext uri="{FF2B5EF4-FFF2-40B4-BE49-F238E27FC236}">
                <a16:creationId xmlns:a16="http://schemas.microsoft.com/office/drawing/2014/main" id="{A7210378-84C3-1DE1-A632-14885AD81DB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0934" y="-4717"/>
            <a:ext cx="4941116" cy="6420090"/>
          </a:xfrm>
          <a:prstGeom prst="rect">
            <a:avLst/>
          </a:prstGeom>
        </p:spPr>
      </p:pic>
      <p:pic>
        <p:nvPicPr>
          <p:cNvPr id="17" name="Obrázek 16" descr="Obsah obrázku text, snímek obrazovky, software, Webová stránka&#10;&#10;Popis byl vytvořen automaticky">
            <a:extLst>
              <a:ext uri="{FF2B5EF4-FFF2-40B4-BE49-F238E27FC236}">
                <a16:creationId xmlns:a16="http://schemas.microsoft.com/office/drawing/2014/main" id="{EA1CB138-9EAF-106F-C53D-07F3DEEB97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516001" y="0"/>
            <a:ext cx="4941116" cy="6415373"/>
          </a:xfrm>
          <a:prstGeom prst="rect">
            <a:avLst/>
          </a:prstGeom>
        </p:spPr>
      </p:pic>
    </p:spTree>
    <p:extLst>
      <p:ext uri="{BB962C8B-B14F-4D97-AF65-F5344CB8AC3E}">
        <p14:creationId xmlns:p14="http://schemas.microsoft.com/office/powerpoint/2010/main" val="4250182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43A2D33-F7BD-42BB-8B1D-90B916C63B78}"/>
              </a:ext>
            </a:extLst>
          </p:cNvPr>
          <p:cNvSpPr>
            <a:spLocks noGrp="1"/>
          </p:cNvSpPr>
          <p:nvPr>
            <p:ph type="sldNum" sz="quarter" idx="12"/>
          </p:nvPr>
        </p:nvSpPr>
        <p:spPr/>
        <p:txBody>
          <a:bodyPr/>
          <a:lstStyle/>
          <a:p>
            <a:fld id="{0258315F-CA55-47DF-9A9C-380C33269B8B}" type="slidenum">
              <a:rPr lang="cs-CZ" smtClean="0"/>
              <a:pPr/>
              <a:t>25</a:t>
            </a:fld>
            <a:endParaRPr lang="cs-CZ"/>
          </a:p>
        </p:txBody>
      </p:sp>
      <p:sp>
        <p:nvSpPr>
          <p:cNvPr id="4" name="Obdélník 3">
            <a:extLst>
              <a:ext uri="{FF2B5EF4-FFF2-40B4-BE49-F238E27FC236}">
                <a16:creationId xmlns:a16="http://schemas.microsoft.com/office/drawing/2014/main" id="{12DD6789-7C12-4833-9E4B-3FCBAF69D7CE}"/>
              </a:ext>
            </a:extLst>
          </p:cNvPr>
          <p:cNvSpPr/>
          <p:nvPr/>
        </p:nvSpPr>
        <p:spPr>
          <a:xfrm>
            <a:off x="345989" y="333494"/>
            <a:ext cx="11705968" cy="584775"/>
          </a:xfrm>
          <a:prstGeom prst="rect">
            <a:avLst/>
          </a:prstGeom>
        </p:spPr>
        <p:txBody>
          <a:bodyPr wrap="square">
            <a:spAutoFit/>
          </a:bodyPr>
          <a:lstStyle/>
          <a:p>
            <a:pPr algn="ctr"/>
            <a:r>
              <a:rPr lang="cs-CZ" sz="3200" b="1" dirty="0">
                <a:solidFill>
                  <a:schemeClr val="accent1">
                    <a:lumMod val="75000"/>
                  </a:schemeClr>
                </a:solidFill>
              </a:rPr>
              <a:t>Osobní náklady – dohody externistů</a:t>
            </a:r>
          </a:p>
        </p:txBody>
      </p:sp>
      <p:sp>
        <p:nvSpPr>
          <p:cNvPr id="5" name="TextovéPole 4">
            <a:extLst>
              <a:ext uri="{FF2B5EF4-FFF2-40B4-BE49-F238E27FC236}">
                <a16:creationId xmlns:a16="http://schemas.microsoft.com/office/drawing/2014/main" id="{722B90EB-26DC-4366-AE7E-232748A2C69D}"/>
              </a:ext>
            </a:extLst>
          </p:cNvPr>
          <p:cNvSpPr txBox="1"/>
          <p:nvPr/>
        </p:nvSpPr>
        <p:spPr>
          <a:xfrm>
            <a:off x="647700" y="1086157"/>
            <a:ext cx="10896600" cy="6063198"/>
          </a:xfrm>
          <a:prstGeom prst="rect">
            <a:avLst/>
          </a:prstGeom>
          <a:noFill/>
        </p:spPr>
        <p:txBody>
          <a:bodyPr wrap="square" rtlCol="0">
            <a:spAutoFit/>
          </a:bodyPr>
          <a:lstStyle/>
          <a:p>
            <a:pPr marL="342900" indent="-342900" algn="just">
              <a:buFont typeface="Arial" panose="020B0604020202020204" pitchFamily="34" charset="0"/>
              <a:buChar char="•"/>
            </a:pPr>
            <a:r>
              <a:rPr lang="cs-CZ" sz="2200" dirty="0"/>
              <a:t>Když vedoucí/ školitel/ další člen týmu </a:t>
            </a:r>
            <a:r>
              <a:rPr lang="cs-CZ" sz="2200" b="1" dirty="0"/>
              <a:t>není zaměstnancem FF UK</a:t>
            </a:r>
            <a:r>
              <a:rPr lang="cs-CZ" sz="2200" dirty="0"/>
              <a:t>, řešitel projektu mu odměnu vyplácí prostřednictvím </a:t>
            </a:r>
            <a:r>
              <a:rPr lang="cs-CZ" sz="2200" b="1" dirty="0"/>
              <a:t>„Dohody o provedení práce“ </a:t>
            </a:r>
            <a:r>
              <a:rPr lang="cs-CZ" sz="2200" dirty="0"/>
              <a:t>(DPP) nebo </a:t>
            </a:r>
            <a:r>
              <a:rPr lang="cs-CZ" sz="2200" b="1" dirty="0"/>
              <a:t>„Dohody o pracovní činnosti“ </a:t>
            </a:r>
            <a:r>
              <a:rPr lang="cs-CZ" sz="2200" dirty="0"/>
              <a:t>(DPČ)</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b="1" dirty="0"/>
              <a:t>Formulář </a:t>
            </a:r>
            <a:r>
              <a:rPr lang="cs-CZ" sz="2200" dirty="0"/>
              <a:t>DPP/ DPČ vyplní řešitel projektu za spolupráce sekretářky/e své domovské součásti (ústavu nebo katedry). </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dirty="0"/>
              <a:t>Vyplácení dohod bude možné cca od </a:t>
            </a:r>
            <a:r>
              <a:rPr lang="cs-CZ" sz="2200" b="1" dirty="0"/>
              <a:t>1. 4. 2024 </a:t>
            </a:r>
            <a:r>
              <a:rPr lang="cs-CZ" sz="2200" dirty="0"/>
              <a:t>do </a:t>
            </a:r>
            <a:r>
              <a:rPr lang="cs-CZ" sz="2200" b="1" dirty="0"/>
              <a:t>25. 9. 2024</a:t>
            </a:r>
            <a:r>
              <a:rPr lang="cs-CZ" sz="2200" dirty="0"/>
              <a:t>. Částka se vyplácí až po odevzdání </a:t>
            </a:r>
            <a:r>
              <a:rPr lang="cs-CZ" sz="2200" b="1" dirty="0"/>
              <a:t>výkazu práce </a:t>
            </a:r>
            <a:r>
              <a:rPr lang="cs-CZ" sz="2200" dirty="0"/>
              <a:t>na </a:t>
            </a:r>
            <a:r>
              <a:rPr lang="cs-CZ" sz="2200" b="1" dirty="0"/>
              <a:t>Osobní oddělení</a:t>
            </a:r>
            <a:r>
              <a:rPr lang="cs-CZ" sz="2200" dirty="0"/>
              <a:t>.</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dirty="0"/>
              <a:t>Z částky, kterou máte v rozpočtu určenou na dohodu, může být při překročení limitů a souběhu dohod odečteno také pojištění 34,8%, konzultujte srážky vždy se sekretářkou/</a:t>
            </a:r>
            <a:r>
              <a:rPr lang="cs-CZ" sz="2200" dirty="0" err="1"/>
              <a:t>em</a:t>
            </a:r>
            <a:r>
              <a:rPr lang="cs-CZ" sz="2200" dirty="0"/>
              <a:t> vaší </a:t>
            </a:r>
            <a:r>
              <a:rPr lang="cs-CZ" sz="2200" dirty="0" err="1"/>
              <a:t>zs</a:t>
            </a:r>
            <a:r>
              <a:rPr lang="cs-CZ" sz="2200" dirty="0"/>
              <a:t>; dohoda se většinou vyplácí za </a:t>
            </a:r>
            <a:r>
              <a:rPr lang="cs-CZ" sz="2200" b="1" dirty="0"/>
              <a:t>období jednoho měsíce</a:t>
            </a:r>
            <a:r>
              <a:rPr lang="cs-CZ" sz="2200" dirty="0"/>
              <a:t>.</a:t>
            </a:r>
          </a:p>
          <a:p>
            <a:pPr marL="342900" indent="-342900" algn="just">
              <a:buFont typeface="Arial" panose="020B0604020202020204" pitchFamily="34" charset="0"/>
              <a:buChar char="•"/>
            </a:pPr>
            <a:endParaRPr lang="cs-CZ" sz="2200" dirty="0"/>
          </a:p>
          <a:p>
            <a:pPr marL="342900" indent="-342900" algn="just">
              <a:buFont typeface="Arial" panose="020B0604020202020204" pitchFamily="34" charset="0"/>
              <a:buChar char="•"/>
            </a:pPr>
            <a:r>
              <a:rPr lang="cs-CZ" sz="2200" dirty="0"/>
              <a:t>Pro dokončení administrace spolupracuje s </a:t>
            </a:r>
            <a:r>
              <a:rPr lang="cs-CZ" sz="2200" b="1" dirty="0"/>
              <a:t>Osobním oddělením </a:t>
            </a:r>
            <a:r>
              <a:rPr lang="cs-CZ" sz="2200" dirty="0"/>
              <a:t>(</a:t>
            </a:r>
            <a:r>
              <a:rPr lang="cs-CZ" sz="2200" u="sng" dirty="0">
                <a:solidFill>
                  <a:schemeClr val="accent1">
                    <a:lumMod val="75000"/>
                  </a:schemeClr>
                </a:solidFill>
                <a:hlinkClick r:id="rId3">
                  <a:extLst>
                    <a:ext uri="{A12FA001-AC4F-418D-AE19-62706E023703}">
                      <ahyp:hlinkClr xmlns:ahyp="http://schemas.microsoft.com/office/drawing/2018/hyperlinkcolor" val="tx"/>
                    </a:ext>
                  </a:extLst>
                </a:hlinkClick>
              </a:rPr>
              <a:t>www.ff.cuni.cz/</a:t>
            </a:r>
            <a:r>
              <a:rPr lang="cs-CZ" sz="2200" u="sng" dirty="0" err="1">
                <a:solidFill>
                  <a:schemeClr val="accent1">
                    <a:lumMod val="75000"/>
                  </a:schemeClr>
                </a:solidFill>
                <a:hlinkClick r:id="rId3">
                  <a:extLst>
                    <a:ext uri="{A12FA001-AC4F-418D-AE19-62706E023703}">
                      <ahyp:hlinkClr xmlns:ahyp="http://schemas.microsoft.com/office/drawing/2018/hyperlinkcolor" val="tx"/>
                    </a:ext>
                  </a:extLst>
                </a:hlinkClick>
              </a:rPr>
              <a:t>odd</a:t>
            </a:r>
            <a:r>
              <a:rPr lang="cs-CZ" sz="2200" u="sng" dirty="0">
                <a:solidFill>
                  <a:schemeClr val="accent1">
                    <a:lumMod val="75000"/>
                  </a:schemeClr>
                </a:solidFill>
                <a:hlinkClick r:id="rId3">
                  <a:extLst>
                    <a:ext uri="{A12FA001-AC4F-418D-AE19-62706E023703}">
                      <ahyp:hlinkClr xmlns:ahyp="http://schemas.microsoft.com/office/drawing/2018/hyperlinkcolor" val="tx"/>
                    </a:ext>
                  </a:extLst>
                </a:hlinkClick>
              </a:rPr>
              <a:t>-oso</a:t>
            </a:r>
            <a:r>
              <a:rPr lang="cs-CZ" sz="2200" u="sng" dirty="0"/>
              <a:t>)</a:t>
            </a:r>
            <a:r>
              <a:rPr lang="cs-CZ" sz="2200" dirty="0"/>
              <a:t>.</a:t>
            </a:r>
          </a:p>
          <a:p>
            <a:pPr marL="342900" indent="-342900" algn="just">
              <a:buFont typeface="Arial" panose="020B0604020202020204" pitchFamily="34" charset="0"/>
              <a:buChar char="•"/>
            </a:pPr>
            <a:endParaRPr lang="cs-CZ" sz="2200" dirty="0"/>
          </a:p>
          <a:p>
            <a:endParaRPr lang="cs-CZ" dirty="0"/>
          </a:p>
          <a:p>
            <a:pPr marL="285750" indent="-285750">
              <a:buFont typeface="Arial" panose="020B0604020202020204" pitchFamily="34" charset="0"/>
              <a:buChar char="•"/>
            </a:pPr>
            <a:endParaRPr lang="cs-CZ" dirty="0"/>
          </a:p>
        </p:txBody>
      </p:sp>
      <p:pic>
        <p:nvPicPr>
          <p:cNvPr id="6" name="Obrázek 5"/>
          <p:cNvPicPr>
            <a:picLocks noChangeAspect="1"/>
          </p:cNvPicPr>
          <p:nvPr/>
        </p:nvPicPr>
        <p:blipFill>
          <a:blip r:embed="rId4" cstate="print"/>
          <a:stretch>
            <a:fillRect/>
          </a:stretch>
        </p:blipFill>
        <p:spPr>
          <a:xfrm flipV="1">
            <a:off x="0" y="6704809"/>
            <a:ext cx="12192000" cy="209548"/>
          </a:xfrm>
          <a:prstGeom prst="rect">
            <a:avLst/>
          </a:prstGeom>
        </p:spPr>
      </p:pic>
      <p:sp>
        <p:nvSpPr>
          <p:cNvPr id="7" name="Zástupný symbol pro zápatí 6"/>
          <p:cNvSpPr>
            <a:spLocks noGrp="1"/>
          </p:cNvSpPr>
          <p:nvPr>
            <p:ph type="ftr" sz="quarter" idx="11"/>
          </p:nvPr>
        </p:nvSpPr>
        <p:spPr>
          <a:xfrm>
            <a:off x="100668" y="6356350"/>
            <a:ext cx="1686187"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593090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62464" y="179799"/>
            <a:ext cx="1164830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Pobytové náklady – studenti</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48640" y="918433"/>
            <a:ext cx="11353800" cy="5570756"/>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cs-CZ" sz="2000" dirty="0"/>
              <a:t>Cesty plánujte s dostatečným předstihem.</a:t>
            </a:r>
          </a:p>
          <a:p>
            <a:pPr marL="285750" indent="-285750" algn="just">
              <a:buFont typeface="Arial" panose="020B0604020202020204" pitchFamily="34" charset="0"/>
              <a:buChar char="•"/>
            </a:pPr>
            <a:r>
              <a:rPr lang="cs-CZ" sz="2000" dirty="0"/>
              <a:t>Pobytové náklady se vyplácí </a:t>
            </a:r>
            <a:r>
              <a:rPr lang="cs-CZ" sz="2000" b="1" dirty="0"/>
              <a:t>zpětně</a:t>
            </a:r>
            <a:r>
              <a:rPr lang="cs-CZ" sz="2000" dirty="0"/>
              <a:t> </a:t>
            </a:r>
            <a:r>
              <a:rPr lang="cs-CZ" sz="2000" b="1" dirty="0"/>
              <a:t>formou stipendia </a:t>
            </a:r>
            <a:r>
              <a:rPr lang="cs-CZ" sz="2000" dirty="0"/>
              <a:t>(nepojmenovaná smlouva se uzavírá jedině se spoluřešitelem studujícím na jiné fakultě UK). </a:t>
            </a:r>
          </a:p>
          <a:p>
            <a:pPr marL="285750" indent="-285750" algn="just">
              <a:buFont typeface="Arial" panose="020B0604020202020204" pitchFamily="34" charset="0"/>
              <a:buChar char="•"/>
            </a:pPr>
            <a:r>
              <a:rPr lang="cs-CZ" sz="2000" dirty="0"/>
              <a:t>Zálohy se neposkytují.</a:t>
            </a:r>
          </a:p>
          <a:p>
            <a:pPr marL="285750" indent="-285750" algn="just">
              <a:buFont typeface="Arial" panose="020B0604020202020204" pitchFamily="34" charset="0"/>
              <a:buChar char="•"/>
            </a:pPr>
            <a:r>
              <a:rPr lang="cs-CZ" sz="2000" dirty="0"/>
              <a:t>Uznatelné náklady: jízdné (mezinárodní a lokální – i v ČR / ekonomická třída), jízdné na hromadnou dopravu, ubytování (max. 3*hotel/penzion), cestovné pojištění, konferenční poplatek, případně poplatek v knihovně, atd. </a:t>
            </a:r>
          </a:p>
          <a:p>
            <a:pPr marL="285750" indent="-285750" algn="just">
              <a:buFont typeface="Arial" panose="020B0604020202020204" pitchFamily="34" charset="0"/>
              <a:buChar char="•"/>
            </a:pPr>
            <a:r>
              <a:rPr lang="cs-CZ" sz="2000" dirty="0"/>
              <a:t>Neuznatelné náklady: stravné, kapesné, výdaje spojené s užitím auta, školné.</a:t>
            </a:r>
            <a:r>
              <a:rPr lang="cs-CZ" sz="2000" b="1" dirty="0"/>
              <a:t> </a:t>
            </a:r>
          </a:p>
          <a:p>
            <a:pPr marL="285750" indent="-285750">
              <a:buFont typeface="Arial" panose="020B0604020202020204" pitchFamily="34" charset="0"/>
              <a:buChar char="•"/>
            </a:pPr>
            <a:r>
              <a:rPr lang="cs-CZ" sz="2000" dirty="0"/>
              <a:t>Po vykonání cesty předloží student na </a:t>
            </a:r>
            <a:r>
              <a:rPr lang="cs-CZ" sz="2000" b="1" dirty="0"/>
              <a:t>GO</a:t>
            </a:r>
            <a:r>
              <a:rPr lang="cs-CZ" sz="2000" dirty="0"/>
              <a:t> </a:t>
            </a:r>
            <a:r>
              <a:rPr lang="cs-CZ" sz="2000" b="1" dirty="0"/>
              <a:t>návrh na přiznání stipendia (cestovné) a vyplněnou přílohu k návrhu</a:t>
            </a:r>
            <a:r>
              <a:rPr lang="cs-CZ" sz="2000" dirty="0"/>
              <a:t>.</a:t>
            </a:r>
            <a:r>
              <a:rPr lang="cs-CZ" sz="2000" b="1" dirty="0"/>
              <a:t> </a:t>
            </a:r>
            <a:r>
              <a:rPr lang="cs-CZ" sz="2000" dirty="0"/>
              <a:t>Formuláře jsou k dispozici na </a:t>
            </a:r>
            <a:r>
              <a:rPr lang="cs-CZ" sz="2000" dirty="0">
                <a:hlinkClick r:id="rId3"/>
              </a:rPr>
              <a:t>této adrese </a:t>
            </a:r>
            <a:r>
              <a:rPr lang="cs-CZ" sz="2000" dirty="0"/>
              <a:t>a ve skupině v Teams.</a:t>
            </a:r>
          </a:p>
          <a:p>
            <a:pPr marL="285750" indent="-285750">
              <a:buFont typeface="Arial" panose="020B0604020202020204" pitchFamily="34" charset="0"/>
              <a:buChar char="•"/>
            </a:pPr>
            <a:r>
              <a:rPr lang="cs-CZ" sz="2000" dirty="0"/>
              <a:t>Do přílohy se uvádí délka pobytu, země pobytu, účel cesty v několika větách, seznam účetních dokladů prokazujících uskutečnění cesty a délku jejího trvání a </a:t>
            </a:r>
            <a:r>
              <a:rPr lang="cs-CZ" sz="2000" b="1" dirty="0"/>
              <a:t>originály všech dokladů</a:t>
            </a:r>
            <a:r>
              <a:rPr lang="cs-CZ" sz="2000" dirty="0"/>
              <a:t>. Stipendium bude vyplaceno na základě těchto dokladů. </a:t>
            </a:r>
            <a:r>
              <a:rPr lang="cs-CZ" sz="2000" b="1" dirty="0"/>
              <a:t>Uschovejte si všechny účtenky, které chcete proplatit.</a:t>
            </a:r>
            <a:endParaRPr lang="cs-CZ" sz="2000" dirty="0"/>
          </a:p>
          <a:p>
            <a:pPr marL="285750" indent="-285750" algn="just">
              <a:buFont typeface="Arial" panose="020B0604020202020204" pitchFamily="34" charset="0"/>
              <a:buChar char="•"/>
            </a:pPr>
            <a:r>
              <a:rPr lang="cs-CZ" sz="2000" b="1" u="sng" dirty="0"/>
              <a:t>Doklady (jízdenky, letenky společně s </a:t>
            </a:r>
            <a:r>
              <a:rPr lang="cs-CZ" sz="2000" b="1" u="sng" dirty="0" err="1"/>
              <a:t>boarding</a:t>
            </a:r>
            <a:r>
              <a:rPr lang="cs-CZ" sz="2000" b="1" u="sng" dirty="0"/>
              <a:t> </a:t>
            </a:r>
            <a:r>
              <a:rPr lang="cs-CZ" sz="2000" b="1" u="sng" dirty="0" err="1"/>
              <a:t>passy</a:t>
            </a:r>
            <a:r>
              <a:rPr lang="cs-CZ" sz="2000" b="1" u="sng" dirty="0"/>
              <a:t>, výpisy z účtu v případě platby kartou, apod.) se předkládají spolu s vyplněnou přílohou a návrhem stipendia na GO. </a:t>
            </a:r>
          </a:p>
          <a:p>
            <a:pPr marL="285750" indent="-285750" algn="just">
              <a:buFont typeface="Arial" panose="020B0604020202020204" pitchFamily="34" charset="0"/>
              <a:buChar char="•"/>
            </a:pPr>
            <a:r>
              <a:rPr lang="cs-CZ" sz="2000" dirty="0"/>
              <a:t>Snažte se dodržet rozpočet ze žádosti. Jakékoli změny konzultujte s GO.</a:t>
            </a:r>
            <a:endParaRPr lang="cs-CZ" dirty="0"/>
          </a:p>
          <a:p>
            <a:pPr marL="285750" indent="-285750" algn="just">
              <a:buFont typeface="Arial" panose="020B0604020202020204" pitchFamily="34" charset="0"/>
              <a:buChar char="•"/>
            </a:pPr>
            <a:endParaRPr lang="cs-CZ" dirty="0">
              <a:solidFill>
                <a:srgbClr val="FF0000"/>
              </a:solidFill>
            </a:endParaRPr>
          </a:p>
        </p:txBody>
      </p:sp>
      <p:pic>
        <p:nvPicPr>
          <p:cNvPr id="6" name="Obrázek 5"/>
          <p:cNvPicPr>
            <a:picLocks noChangeAspect="1"/>
          </p:cNvPicPr>
          <p:nvPr/>
        </p:nvPicPr>
        <p:blipFill>
          <a:blip r:embed="rId4" cstate="print"/>
          <a:stretch>
            <a:fillRect/>
          </a:stretch>
        </p:blipFill>
        <p:spPr>
          <a:xfrm flipV="1">
            <a:off x="0" y="685800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26</a:t>
            </a:fld>
            <a:endParaRPr lang="cs-CZ" dirty="0"/>
          </a:p>
        </p:txBody>
      </p:sp>
      <p:sp>
        <p:nvSpPr>
          <p:cNvPr id="7" name="Obdélník 6"/>
          <p:cNvSpPr/>
          <p:nvPr/>
        </p:nvSpPr>
        <p:spPr>
          <a:xfrm>
            <a:off x="0" y="6073170"/>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endParaRPr lang="cs-CZ" sz="2400" b="1" dirty="0">
              <a:solidFill>
                <a:schemeClr val="accent4">
                  <a:lumMod val="40000"/>
                  <a:lumOff val="60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8" name="Zástupný symbol pro zápatí 7"/>
          <p:cNvSpPr>
            <a:spLocks noGrp="1"/>
          </p:cNvSpPr>
          <p:nvPr>
            <p:ph type="ftr" sz="quarter" idx="11"/>
          </p:nvPr>
        </p:nvSpPr>
        <p:spPr>
          <a:xfrm>
            <a:off x="92279" y="6356350"/>
            <a:ext cx="1753299"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3823354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463092" y="179799"/>
            <a:ext cx="603050" cy="1569660"/>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endParaRPr lang="cs-CZ" sz="28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48640" y="918433"/>
            <a:ext cx="11353800" cy="646331"/>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endParaRPr lang="cs-CZ" dirty="0">
              <a:solidFill>
                <a:srgbClr val="FF0000"/>
              </a:solidFill>
            </a:endParaRPr>
          </a:p>
        </p:txBody>
      </p:sp>
      <p:pic>
        <p:nvPicPr>
          <p:cNvPr id="6" name="Obrázek 5"/>
          <p:cNvPicPr>
            <a:picLocks noChangeAspect="1"/>
          </p:cNvPicPr>
          <p:nvPr/>
        </p:nvPicPr>
        <p:blipFill>
          <a:blip r:embed="rId3" cstate="print"/>
          <a:stretch>
            <a:fillRect/>
          </a:stretch>
        </p:blipFill>
        <p:spPr>
          <a:xfrm flipV="1">
            <a:off x="0" y="685800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27</a:t>
            </a:fld>
            <a:endParaRPr lang="cs-CZ" dirty="0"/>
          </a:p>
        </p:txBody>
      </p:sp>
      <p:sp>
        <p:nvSpPr>
          <p:cNvPr id="7" name="Obdélník 6"/>
          <p:cNvSpPr/>
          <p:nvPr/>
        </p:nvSpPr>
        <p:spPr>
          <a:xfrm>
            <a:off x="0" y="6073170"/>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endParaRPr lang="cs-CZ" sz="2400" b="1" dirty="0">
              <a:solidFill>
                <a:schemeClr val="accent4">
                  <a:lumMod val="40000"/>
                  <a:lumOff val="60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9" name="Zástupný symbol pro zápatí 8"/>
          <p:cNvSpPr>
            <a:spLocks noGrp="1"/>
          </p:cNvSpPr>
          <p:nvPr>
            <p:ph type="ftr" sz="quarter" idx="11"/>
          </p:nvPr>
        </p:nvSpPr>
        <p:spPr/>
        <p:txBody>
          <a:bodyPr/>
          <a:lstStyle/>
          <a:p>
            <a:r>
              <a:rPr lang="cs-CZ" dirty="0"/>
              <a:t>GA UK 2023 </a:t>
            </a:r>
          </a:p>
        </p:txBody>
      </p:sp>
      <p:graphicFrame>
        <p:nvGraphicFramePr>
          <p:cNvPr id="1026" name="Object 2"/>
          <p:cNvGraphicFramePr>
            <a:graphicFrameLocks noChangeAspect="1"/>
          </p:cNvGraphicFramePr>
          <p:nvPr/>
        </p:nvGraphicFramePr>
        <p:xfrm>
          <a:off x="911225" y="0"/>
          <a:ext cx="4667250" cy="6858000"/>
        </p:xfrm>
        <a:graphic>
          <a:graphicData uri="http://schemas.openxmlformats.org/presentationml/2006/ole">
            <mc:AlternateContent xmlns:mc="http://schemas.openxmlformats.org/markup-compatibility/2006">
              <mc:Choice xmlns:v="urn:schemas-microsoft-com:vml" Requires="v">
                <p:oleObj name="Document" r:id="rId4" imgW="5841818" imgH="8906542" progId="Word.Document.8">
                  <p:embed/>
                </p:oleObj>
              </mc:Choice>
              <mc:Fallback>
                <p:oleObj name="Document" r:id="rId4" imgW="5841818" imgH="8906542"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1225" y="0"/>
                        <a:ext cx="46672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3"/>
          <p:cNvGraphicFramePr>
            <a:graphicFrameLocks noChangeAspect="1"/>
          </p:cNvGraphicFramePr>
          <p:nvPr/>
        </p:nvGraphicFramePr>
        <p:xfrm>
          <a:off x="6107113" y="0"/>
          <a:ext cx="5067300" cy="6742113"/>
        </p:xfrm>
        <a:graphic>
          <a:graphicData uri="http://schemas.openxmlformats.org/presentationml/2006/ole">
            <mc:AlternateContent xmlns:mc="http://schemas.openxmlformats.org/markup-compatibility/2006">
              <mc:Choice xmlns:v="urn:schemas-microsoft-com:vml" Requires="v">
                <p:oleObj name="Dokument" r:id="rId6" imgW="5746651" imgH="8906542" progId="Word.Document.12">
                  <p:embed/>
                </p:oleObj>
              </mc:Choice>
              <mc:Fallback>
                <p:oleObj name="Dokument" r:id="rId6" imgW="5746651" imgH="8906542" progId="Word.Document.12">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07113" y="0"/>
                        <a:ext cx="5067300" cy="674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23354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62466" y="345989"/>
            <a:ext cx="11541210"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Pobytové náklady – zaměstnanci</a:t>
            </a:r>
          </a:p>
          <a:p>
            <a:pPr algn="ctr"/>
            <a:r>
              <a:rPr lang="cs-CZ" sz="4800" dirty="0">
                <a:ln w="0"/>
                <a:effectLst>
                  <a:outerShdw blurRad="38100" dist="19050" dir="2700000" algn="tl" rotWithShape="0">
                    <a:schemeClr val="dk1">
                      <a:alpha val="40000"/>
                    </a:schemeClr>
                  </a:outerShdw>
                </a:effectLst>
              </a:rPr>
              <a:t> </a:t>
            </a:r>
          </a:p>
        </p:txBody>
      </p:sp>
      <p:sp>
        <p:nvSpPr>
          <p:cNvPr id="2" name="Obdélník 1"/>
          <p:cNvSpPr/>
          <p:nvPr/>
        </p:nvSpPr>
        <p:spPr>
          <a:xfrm>
            <a:off x="362466" y="1254505"/>
            <a:ext cx="11130555" cy="5324535"/>
          </a:xfrm>
          <a:prstGeom prst="rect">
            <a:avLst/>
          </a:prstGeom>
        </p:spPr>
        <p:txBody>
          <a:bodyPr wrap="square">
            <a:spAutoFit/>
          </a:bodyPr>
          <a:lstStyle/>
          <a:p>
            <a:endParaRPr lang="cs-CZ" dirty="0">
              <a:solidFill>
                <a:srgbClr val="FF0000"/>
              </a:solidFill>
            </a:endParaRPr>
          </a:p>
          <a:p>
            <a:pPr marL="285750" indent="-285750" algn="just">
              <a:buFont typeface="Arial" panose="020B0604020202020204" pitchFamily="34" charset="0"/>
              <a:buChar char="•"/>
            </a:pPr>
            <a:r>
              <a:rPr lang="cs-CZ" sz="2000" dirty="0"/>
              <a:t>Pouze v případě, že byly pobytové náklady schválené již v žádosti i pro jiné než studentské řešitele týmu.</a:t>
            </a:r>
          </a:p>
          <a:p>
            <a:pPr marL="285750" indent="-285750" algn="just">
              <a:buFont typeface="Arial" panose="020B0604020202020204" pitchFamily="34" charset="0"/>
              <a:buChar char="•"/>
            </a:pPr>
            <a:r>
              <a:rPr lang="cs-CZ" sz="2000" dirty="0"/>
              <a:t>Zaměstnanci FF UK vycestují na </a:t>
            </a:r>
            <a:r>
              <a:rPr lang="cs-CZ" sz="2000" b="1" dirty="0"/>
              <a:t>cestovní příkaz</a:t>
            </a:r>
            <a:r>
              <a:rPr lang="cs-CZ" sz="2000" dirty="0"/>
              <a:t>.</a:t>
            </a:r>
          </a:p>
          <a:p>
            <a:pPr marL="285750" indent="-285750" algn="just">
              <a:buFont typeface="Arial" panose="020B0604020202020204" pitchFamily="34" charset="0"/>
              <a:buChar char="•"/>
            </a:pPr>
            <a:r>
              <a:rPr lang="cs-CZ" sz="2000" b="1" dirty="0"/>
              <a:t>Pokud jsou řešitelé zaměstnanci fakulty a to na základě </a:t>
            </a:r>
            <a:r>
              <a:rPr lang="cs-CZ" sz="2000" b="1" u="sng" dirty="0"/>
              <a:t>Pracovní smlouvy </a:t>
            </a:r>
          </a:p>
          <a:p>
            <a:pPr marL="800100" lvl="1" indent="-342900" algn="just">
              <a:buFont typeface="Wingdings" panose="05000000000000000000" pitchFamily="2" charset="2"/>
              <a:buChar char="§"/>
            </a:pPr>
            <a:r>
              <a:rPr lang="cs-CZ" sz="2000" dirty="0"/>
              <a:t>se souhlasem vedoucího ZS jako při každé pracovní cestě předloží cestovní příkaz a dokumenty s ním spojené</a:t>
            </a:r>
          </a:p>
          <a:p>
            <a:pPr marL="285750" indent="-285750" algn="just">
              <a:buFont typeface="Arial" panose="020B0604020202020204" pitchFamily="34" charset="0"/>
              <a:buChar char="•"/>
            </a:pPr>
            <a:r>
              <a:rPr lang="cs-CZ" sz="2000" b="1" dirty="0"/>
              <a:t>Pokud jsou řešitelé zaměstnanci fakulty a to na základě </a:t>
            </a:r>
            <a:r>
              <a:rPr lang="cs-CZ" sz="2000" b="1" u="sng" dirty="0"/>
              <a:t>DPP/DPČ</a:t>
            </a:r>
            <a:r>
              <a:rPr lang="cs-CZ" sz="2000" b="1" dirty="0"/>
              <a:t> </a:t>
            </a:r>
            <a:endParaRPr lang="cs-CZ" sz="2000" dirty="0"/>
          </a:p>
          <a:p>
            <a:pPr marL="800100" lvl="1" indent="-342900" algn="just">
              <a:buFont typeface="Wingdings" panose="05000000000000000000" pitchFamily="2" charset="2"/>
              <a:buChar char="§"/>
            </a:pPr>
            <a:r>
              <a:rPr lang="cs-CZ" sz="2000" dirty="0"/>
              <a:t>práce sjednaná v rámci DPP/DPČ musí souviset s činností týkající se projektu a zároveň musí být v DPP/DPČ smluvně sjednané cestovní náhrady </a:t>
            </a:r>
          </a:p>
          <a:p>
            <a:pPr lvl="1" algn="just"/>
            <a:endParaRPr lang="cs-CZ" sz="2000" dirty="0"/>
          </a:p>
          <a:p>
            <a:pPr marL="285750" indent="-285750" algn="just">
              <a:buFont typeface="Arial" panose="020B0604020202020204" pitchFamily="34" charset="0"/>
              <a:buChar char="•"/>
            </a:pPr>
            <a:r>
              <a:rPr lang="cs-CZ" sz="2000" dirty="0"/>
              <a:t>Cesta se účtuje pouze na základě platných jízdenek (v případě studentů i na základě dalších účetních dokladů).</a:t>
            </a:r>
          </a:p>
          <a:p>
            <a:pPr marL="285750" indent="-285750" algn="just">
              <a:buFont typeface="Arial" panose="020B0604020202020204" pitchFamily="34" charset="0"/>
              <a:buChar char="•"/>
            </a:pPr>
            <a:r>
              <a:rPr lang="cs-CZ" sz="2000" dirty="0"/>
              <a:t>V případě, že student vykoná cestu vlastním/zapůjčeným vozidlem, nebude proplacen benzín, ani amortizace vozu.</a:t>
            </a:r>
          </a:p>
          <a:p>
            <a:pPr lvl="1" algn="just"/>
            <a:endParaRPr lang="cs-CZ" dirty="0">
              <a:solidFill>
                <a:srgbClr val="FF0000"/>
              </a:solidFill>
            </a:endParaRPr>
          </a:p>
          <a:p>
            <a:pPr marL="457200" indent="-457200" algn="just">
              <a:buAutoNum type="arabicParenR"/>
            </a:pPr>
            <a:endParaRPr lang="cs-CZ" sz="2400" b="1" dirty="0"/>
          </a:p>
        </p:txBody>
      </p:sp>
      <p:pic>
        <p:nvPicPr>
          <p:cNvPr id="6" name="Obrázek 5"/>
          <p:cNvPicPr>
            <a:picLocks noChangeAspect="1"/>
          </p:cNvPicPr>
          <p:nvPr/>
        </p:nvPicPr>
        <p:blipFill>
          <a:blip r:embed="rId3" cstate="print"/>
          <a:stretch>
            <a:fillRect/>
          </a:stretch>
        </p:blipFill>
        <p:spPr>
          <a:xfrm flipV="1">
            <a:off x="0" y="6648452"/>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28</a:t>
            </a:fld>
            <a:endParaRPr lang="cs-CZ"/>
          </a:p>
        </p:txBody>
      </p:sp>
      <p:sp>
        <p:nvSpPr>
          <p:cNvPr id="9" name="Obdélník 8"/>
          <p:cNvSpPr/>
          <p:nvPr/>
        </p:nvSpPr>
        <p:spPr>
          <a:xfrm>
            <a:off x="0" y="5917895"/>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endParaRPr lang="cs-CZ" sz="2400" b="1" dirty="0">
              <a:solidFill>
                <a:schemeClr val="accent4">
                  <a:lumMod val="40000"/>
                  <a:lumOff val="60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7" name="Zástupný symbol pro zápatí 6"/>
          <p:cNvSpPr>
            <a:spLocks noGrp="1"/>
          </p:cNvSpPr>
          <p:nvPr>
            <p:ph type="ftr" sz="quarter" idx="11"/>
          </p:nvPr>
        </p:nvSpPr>
        <p:spPr>
          <a:xfrm>
            <a:off x="75501" y="6356350"/>
            <a:ext cx="1736521"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468058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71849" y="255373"/>
            <a:ext cx="11557685"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Ostatní neinvestiční náklady (materiál a služby)</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53082" y="1354349"/>
            <a:ext cx="11121080" cy="4062651"/>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cs-CZ" sz="2000" dirty="0"/>
              <a:t>Uznatelné náklady: kancelářské potřeby a papír, drobný hmotný majetek, výpočetní technika (pouze v odůvodněných případech), služby (např. korektura, překlad), literatura, publikační náklady (včetně open </a:t>
            </a:r>
            <a:r>
              <a:rPr lang="cs-CZ" sz="2000" dirty="0" err="1"/>
              <a:t>access</a:t>
            </a:r>
            <a:r>
              <a:rPr lang="cs-CZ" sz="2000" dirty="0"/>
              <a:t>), odměny respondentům (dohodou o úhradě).</a:t>
            </a:r>
          </a:p>
          <a:p>
            <a:pPr marL="285750" indent="-285750" algn="just">
              <a:buFont typeface="Arial" panose="020B0604020202020204" pitchFamily="34" charset="0"/>
              <a:buChar char="•"/>
            </a:pPr>
            <a:r>
              <a:rPr lang="cs-CZ" sz="2000" dirty="0"/>
              <a:t>Neuznatelné náklady: počítačové programy, které může poskytnout fakulta, náklady na telefon, tvorba webových stránek, příprava koncertů/ výstav/ konferencí/ sympozií, školné.</a:t>
            </a:r>
          </a:p>
          <a:p>
            <a:pPr marL="285750" indent="-285750" algn="just">
              <a:buFont typeface="Arial" panose="020B0604020202020204" pitchFamily="34" charset="0"/>
              <a:buChar char="•"/>
            </a:pPr>
            <a:r>
              <a:rPr lang="cs-CZ" sz="2000" dirty="0"/>
              <a:t>Všechny nákupy  z této kategorie musí být předem evidovány a schváleny v aplikaci ŽÁDANKY. Přihlášení prostřednictvím systému VERSO na adrese </a:t>
            </a:r>
            <a:r>
              <a:rPr lang="cs-CZ" sz="2000" dirty="0">
                <a:hlinkClick r:id="rId3"/>
              </a:rPr>
              <a:t>cis.</a:t>
            </a:r>
            <a:r>
              <a:rPr lang="cs-CZ" sz="2000" dirty="0" err="1">
                <a:hlinkClick r:id="rId3"/>
              </a:rPr>
              <a:t>ff.cuni.cz</a:t>
            </a:r>
            <a:r>
              <a:rPr lang="cs-CZ" sz="2000" dirty="0"/>
              <a:t>. (více informací na s. 20)</a:t>
            </a:r>
            <a:endParaRPr lang="cs-CZ" sz="2000" u="sng" dirty="0"/>
          </a:p>
          <a:p>
            <a:pPr marL="285750" indent="-285750" algn="just">
              <a:buFont typeface="Arial" panose="020B0604020202020204" pitchFamily="34" charset="0"/>
              <a:buChar char="•"/>
            </a:pPr>
            <a:r>
              <a:rPr lang="cs-CZ" sz="2000" dirty="0"/>
              <a:t>Nákup </a:t>
            </a:r>
            <a:r>
              <a:rPr lang="cs-CZ" sz="2000" b="1" dirty="0"/>
              <a:t>výpočetní techniky zajišťuje centrálně Laboratoř výpočetní techniky (LVT), </a:t>
            </a:r>
            <a:r>
              <a:rPr lang="cs-CZ" sz="2000" dirty="0"/>
              <a:t>aplikace Objednávky byla nahrazena aplikací ŽÁDANKY (oddíl LVT – výpočetní technika).</a:t>
            </a:r>
          </a:p>
          <a:p>
            <a:pPr marL="285750" indent="-285750" algn="just">
              <a:buFont typeface="Arial" panose="020B0604020202020204" pitchFamily="34" charset="0"/>
              <a:buChar char="•"/>
            </a:pPr>
            <a:r>
              <a:rPr lang="cs-CZ" sz="2000" dirty="0"/>
              <a:t>Nákup </a:t>
            </a:r>
            <a:r>
              <a:rPr lang="cs-CZ" sz="2000" b="1" dirty="0"/>
              <a:t>knih zajišťuje centrálně Středisko vědeckých informací </a:t>
            </a:r>
            <a:r>
              <a:rPr lang="cs-CZ" sz="2000" dirty="0"/>
              <a:t>Knihovny FF UK (v Žádankách oddíl SVI – knihy z grantů).</a:t>
            </a:r>
          </a:p>
          <a:p>
            <a:pPr marL="285750" indent="-285750" algn="just">
              <a:buFont typeface="Arial" panose="020B0604020202020204" pitchFamily="34" charset="0"/>
              <a:buChar char="•"/>
            </a:pPr>
            <a:r>
              <a:rPr lang="cs-CZ" sz="2000" dirty="0"/>
              <a:t>Snažte se dodržet rozpočet ze žádosti. Jakékoli změny konzultujte s GO.</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29</a:t>
            </a:fld>
            <a:endParaRPr lang="cs-CZ"/>
          </a:p>
        </p:txBody>
      </p:sp>
      <p:sp>
        <p:nvSpPr>
          <p:cNvPr id="7" name="Obdélník 6"/>
          <p:cNvSpPr/>
          <p:nvPr/>
        </p:nvSpPr>
        <p:spPr>
          <a:xfrm>
            <a:off x="0" y="5900641"/>
            <a:ext cx="247326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endParaRPr lang="cs-CZ" sz="2400" b="1" dirty="0">
              <a:solidFill>
                <a:schemeClr val="accent4">
                  <a:lumMod val="40000"/>
                  <a:lumOff val="60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8" name="Zástupný symbol pro zápatí 7"/>
          <p:cNvSpPr>
            <a:spLocks noGrp="1"/>
          </p:cNvSpPr>
          <p:nvPr>
            <p:ph type="ftr" sz="quarter" idx="11"/>
          </p:nvPr>
        </p:nvSpPr>
        <p:spPr>
          <a:xfrm>
            <a:off x="100668" y="6356350"/>
            <a:ext cx="1837189"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13059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47134" y="115330"/>
            <a:ext cx="11623589"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Obecná část</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362466" y="1548865"/>
            <a:ext cx="11335264" cy="4216539"/>
          </a:xfrm>
          <a:prstGeom prst="rect">
            <a:avLst/>
          </a:prstGeom>
        </p:spPr>
        <p:txBody>
          <a:bodyPr wrap="square">
            <a:spAutoFit/>
          </a:bodyPr>
          <a:lstStyle/>
          <a:p>
            <a:pPr marL="285750" indent="-285750" algn="just">
              <a:buFont typeface="Arial" pitchFamily="34" charset="0"/>
              <a:buChar char="•"/>
            </a:pPr>
            <a:r>
              <a:rPr lang="cs-CZ" sz="2400" dirty="0"/>
              <a:t>Aktivity projektu lze zahájit již od 1. 1. 2024.</a:t>
            </a:r>
          </a:p>
          <a:p>
            <a:pPr marL="285750" indent="-285750" algn="just"/>
            <a:endParaRPr lang="cs-CZ" sz="2400" dirty="0"/>
          </a:p>
          <a:p>
            <a:pPr marL="285750" indent="-285750" algn="just">
              <a:buFont typeface="Arial" pitchFamily="34" charset="0"/>
              <a:buChar char="•"/>
            </a:pPr>
            <a:r>
              <a:rPr lang="cs-CZ" sz="2400" dirty="0"/>
              <a:t>Náklady projektu jsou uznatelné rovněž od 1. 1. 2024 (pozor na </a:t>
            </a:r>
            <a:r>
              <a:rPr lang="cs-CZ" sz="2400" dirty="0" err="1"/>
              <a:t>předschválení</a:t>
            </a:r>
            <a:r>
              <a:rPr lang="cs-CZ" sz="2400" dirty="0"/>
              <a:t> nákladů přes aplikaci ŽÁDANKY – slide 20).</a:t>
            </a:r>
          </a:p>
          <a:p>
            <a:pPr marL="285750" indent="-285750" algn="just"/>
            <a:endParaRPr lang="cs-CZ" sz="2400" dirty="0"/>
          </a:p>
          <a:p>
            <a:pPr marL="457200" indent="-457200" algn="just">
              <a:buFont typeface="Arial" panose="020B0604020202020204" pitchFamily="34" charset="0"/>
              <a:buChar char="•"/>
            </a:pPr>
            <a:r>
              <a:rPr lang="cs-CZ" sz="2400" dirty="0"/>
              <a:t>Čerpání finančních prostředků:</a:t>
            </a:r>
          </a:p>
          <a:p>
            <a:pPr marL="457200" indent="-457200" algn="just">
              <a:buFontTx/>
              <a:buChar char="-"/>
            </a:pPr>
            <a:r>
              <a:rPr lang="cs-CZ" sz="2400" dirty="0"/>
              <a:t>u pokračujících projektů je možné zahájit po podpisu smlouvy</a:t>
            </a:r>
          </a:p>
          <a:p>
            <a:pPr marL="457200" indent="-457200" algn="just">
              <a:buFontTx/>
              <a:buChar char="-"/>
            </a:pPr>
            <a:r>
              <a:rPr lang="cs-CZ" sz="2400" dirty="0"/>
              <a:t>u nových projektů je nejprve potřeba odevzdat podpisový vzor na </a:t>
            </a:r>
            <a:r>
              <a:rPr lang="cs-CZ" sz="2400" i="1" dirty="0"/>
              <a:t>Ekonomické oddělení </a:t>
            </a:r>
            <a:r>
              <a:rPr lang="cs-CZ" sz="2400" dirty="0"/>
              <a:t>(dále jen EO).</a:t>
            </a:r>
            <a:endParaRPr lang="cs-CZ" sz="2400" strike="sngStrike" dirty="0">
              <a:solidFill>
                <a:srgbClr val="FF0000"/>
              </a:solidFill>
            </a:endParaRPr>
          </a:p>
          <a:p>
            <a:pPr marL="342900" indent="-342900" algn="just">
              <a:buFont typeface="Arial" panose="020B0604020202020204" pitchFamily="34" charset="0"/>
              <a:buChar char="•"/>
            </a:pPr>
            <a:r>
              <a:rPr lang="cs-CZ" sz="2400" dirty="0"/>
              <a:t>Smlouva musí být podepsána do </a:t>
            </a:r>
            <a:r>
              <a:rPr lang="cs-CZ" sz="2400" b="1" dirty="0"/>
              <a:t>3. 5. 2024.</a:t>
            </a:r>
          </a:p>
          <a:p>
            <a:pPr marL="342900" indent="-342900" algn="just">
              <a:buFont typeface="Arial" panose="020B0604020202020204" pitchFamily="34" charset="0"/>
              <a:buChar char="•"/>
            </a:pPr>
            <a:endParaRPr lang="cs-CZ" sz="2800" dirty="0"/>
          </a:p>
        </p:txBody>
      </p:sp>
      <p:pic>
        <p:nvPicPr>
          <p:cNvPr id="7" name="Obrázek 6"/>
          <p:cNvPicPr>
            <a:picLocks noChangeAspect="1"/>
          </p:cNvPicPr>
          <p:nvPr/>
        </p:nvPicPr>
        <p:blipFill>
          <a:blip r:embed="rId3" cstate="print"/>
          <a:stretch>
            <a:fillRect/>
          </a:stretch>
        </p:blipFill>
        <p:spPr>
          <a:xfrm flipV="1">
            <a:off x="0" y="6680074"/>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a:t>
            </a:fld>
            <a:endParaRPr lang="cs-CZ"/>
          </a:p>
        </p:txBody>
      </p:sp>
      <p:sp>
        <p:nvSpPr>
          <p:cNvPr id="6" name="Zástupný symbol pro zápatí 5"/>
          <p:cNvSpPr>
            <a:spLocks noGrp="1"/>
          </p:cNvSpPr>
          <p:nvPr>
            <p:ph type="ftr" sz="quarter" idx="11"/>
          </p:nvPr>
        </p:nvSpPr>
        <p:spPr>
          <a:xfrm>
            <a:off x="0" y="6314949"/>
            <a:ext cx="1971413" cy="365125"/>
          </a:xfrm>
        </p:spPr>
        <p:txBody>
          <a:bodyPr/>
          <a:lstStyle/>
          <a:p>
            <a:pPr lvl="0"/>
            <a:r>
              <a:rPr lang="cs-CZ" sz="2400" b="1" dirty="0">
                <a:solidFill>
                  <a:srgbClr val="FFC000">
                    <a:lumMod val="40000"/>
                    <a:lumOff val="60000"/>
                  </a:srgbClr>
                </a:solidFill>
              </a:rPr>
              <a:t>GA UK 2024</a:t>
            </a:r>
          </a:p>
          <a:p>
            <a:endParaRPr lang="cs-CZ" dirty="0"/>
          </a:p>
        </p:txBody>
      </p:sp>
    </p:spTree>
    <p:extLst>
      <p:ext uri="{BB962C8B-B14F-4D97-AF65-F5344CB8AC3E}">
        <p14:creationId xmlns:p14="http://schemas.microsoft.com/office/powerpoint/2010/main" val="1571191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30</a:t>
            </a:fld>
            <a:endParaRPr lang="cs-CZ"/>
          </a:p>
        </p:txBody>
      </p:sp>
      <p:sp>
        <p:nvSpPr>
          <p:cNvPr id="3" name="Obdélník 2"/>
          <p:cNvSpPr/>
          <p:nvPr/>
        </p:nvSpPr>
        <p:spPr>
          <a:xfrm>
            <a:off x="510746" y="1318054"/>
            <a:ext cx="11145795" cy="5262979"/>
          </a:xfrm>
          <a:prstGeom prst="rect">
            <a:avLst/>
          </a:prstGeom>
        </p:spPr>
        <p:txBody>
          <a:bodyPr wrap="square">
            <a:spAutoFit/>
          </a:bodyPr>
          <a:lstStyle/>
          <a:p>
            <a:pPr marL="285750" indent="-285750" algn="just">
              <a:buFont typeface="Arial" panose="020B0604020202020204" pitchFamily="34" charset="0"/>
              <a:buChar char="•"/>
            </a:pPr>
            <a:r>
              <a:rPr lang="cs-CZ" sz="2000" dirty="0"/>
              <a:t>Nákup kancelářských potřeb a drobného hmotného majetku můžete uskutečnit individuálně. Po schválení nákupu v Žádankách čerpáte </a:t>
            </a:r>
            <a:r>
              <a:rPr lang="cs-CZ" sz="2000" b="1" dirty="0"/>
              <a:t>na základě předložení </a:t>
            </a:r>
            <a:r>
              <a:rPr lang="cs-CZ" sz="2000" dirty="0"/>
              <a:t>příslušného </a:t>
            </a:r>
            <a:r>
              <a:rPr lang="cs-CZ" sz="2000" b="1" dirty="0"/>
              <a:t>účetního dokladu </a:t>
            </a:r>
            <a:r>
              <a:rPr lang="cs-CZ" sz="2000" dirty="0"/>
              <a:t>(paragony na </a:t>
            </a:r>
            <a:r>
              <a:rPr lang="cs-CZ" sz="2000" b="1" dirty="0"/>
              <a:t>EO</a:t>
            </a:r>
            <a:r>
              <a:rPr lang="cs-CZ" sz="2000" dirty="0"/>
              <a:t>, faktury na </a:t>
            </a:r>
            <a:r>
              <a:rPr lang="cs-CZ" sz="2000" b="1" dirty="0"/>
              <a:t>podatelnu</a:t>
            </a:r>
            <a:r>
              <a:rPr lang="cs-CZ" sz="2000" dirty="0"/>
              <a:t>). </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Účetní doklady předložíte spolu s </a:t>
            </a:r>
            <a:r>
              <a:rPr lang="cs-CZ" sz="2000" b="1" dirty="0"/>
              <a:t>průvodním listem faktury nebo formulářem pro vyúčtování </a:t>
            </a:r>
            <a:r>
              <a:rPr lang="cs-CZ" sz="2000" dirty="0"/>
              <a:t>– zde vyplnit </a:t>
            </a:r>
            <a:r>
              <a:rPr lang="cs-CZ" sz="2000" b="1" dirty="0"/>
              <a:t>číslo účetní zakázky (zúčtovací číslo)</a:t>
            </a:r>
            <a:r>
              <a:rPr lang="cs-CZ" sz="2000" dirty="0"/>
              <a:t>, které máte přidělené (viz smlouva)</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Průvodní list/formulář musí </a:t>
            </a:r>
            <a:r>
              <a:rPr lang="cs-CZ" sz="2000" b="1" dirty="0"/>
              <a:t>podepsat hlavní řešitel projektu podle podpisového vzoru</a:t>
            </a:r>
          </a:p>
          <a:p>
            <a:pPr marL="285750" indent="-285750" algn="just">
              <a:buFont typeface="Arial" panose="020B0604020202020204" pitchFamily="34" charset="0"/>
              <a:buChar char="•"/>
            </a:pPr>
            <a:endParaRPr lang="cs-CZ" sz="2000" b="1" dirty="0"/>
          </a:p>
          <a:p>
            <a:pPr marL="285750" indent="-285750">
              <a:buFont typeface="Arial" panose="020B0604020202020204" pitchFamily="34" charset="0"/>
              <a:buChar char="•"/>
            </a:pPr>
            <a:r>
              <a:rPr lang="cs-CZ" sz="2000" dirty="0"/>
              <a:t>Uvádějte také:</a:t>
            </a:r>
            <a:r>
              <a:rPr lang="cs-CZ" sz="2000" i="1" dirty="0"/>
              <a:t> </a:t>
            </a:r>
            <a:r>
              <a:rPr lang="cs-CZ" sz="2000" i="1" u="sng" dirty="0"/>
              <a:t>pracoviště (katedra/ústav</a:t>
            </a:r>
            <a:r>
              <a:rPr lang="cs-CZ" sz="2000" i="1" dirty="0"/>
              <a:t>) a </a:t>
            </a:r>
            <a:r>
              <a:rPr lang="cs-CZ" sz="2000" i="1" u="sng" dirty="0"/>
              <a:t>kontakt</a:t>
            </a:r>
            <a:r>
              <a:rPr lang="cs-CZ" sz="2000" i="1" dirty="0"/>
              <a:t>, </a:t>
            </a:r>
            <a:r>
              <a:rPr lang="cs-CZ" sz="2000" i="1" u="sng" dirty="0"/>
              <a:t>text – účel platby</a:t>
            </a:r>
            <a:r>
              <a:rPr lang="cs-CZ" sz="2000" dirty="0"/>
              <a:t> </a:t>
            </a:r>
            <a:r>
              <a:rPr lang="cs-CZ" sz="2000" i="1" dirty="0">
                <a:hlinkClick r:id="rId2"/>
              </a:rPr>
              <a:t>http://www.ff.cuni.cz/fakulta/oddeleni-dekanatu/ekonomicke-</a:t>
            </a:r>
            <a:r>
              <a:rPr lang="cs-CZ" sz="2000" i="1" dirty="0">
                <a:hlinkClick r:id="rId3"/>
              </a:rPr>
              <a:t>oddeleni/formulare/</a:t>
            </a:r>
            <a:r>
              <a:rPr lang="cs-CZ" sz="2000" i="1" dirty="0"/>
              <a:t> </a:t>
            </a:r>
            <a:r>
              <a:rPr lang="cs-CZ" sz="2000" dirty="0"/>
              <a:t>(formuláře ke stažení)</a:t>
            </a:r>
          </a:p>
          <a:p>
            <a:pPr marL="285750" indent="-285750">
              <a:buFont typeface="Arial" panose="020B0604020202020204" pitchFamily="34" charset="0"/>
              <a:buChar char="•"/>
            </a:pPr>
            <a:endParaRPr lang="cs-CZ" sz="2000" dirty="0"/>
          </a:p>
          <a:p>
            <a:pPr algn="just">
              <a:buFont typeface="Arial" pitchFamily="34" charset="0"/>
              <a:buChar char="•"/>
            </a:pPr>
            <a:r>
              <a:rPr lang="cs-CZ" sz="2000" dirty="0"/>
              <a:t>    V případě </a:t>
            </a:r>
            <a:r>
              <a:rPr lang="cs-CZ" sz="2000" b="1" dirty="0"/>
              <a:t>koupě kancelářského papíru </a:t>
            </a:r>
            <a:r>
              <a:rPr lang="cs-CZ" sz="2000" dirty="0"/>
              <a:t>se prosím domluvte po schválení vaší žádanky se svou katedrou (FF UK má papír vysoutěžený u konkrétního dodavatele, není možné ho zakoupit jinde)</a:t>
            </a:r>
          </a:p>
          <a:p>
            <a:pPr algn="just"/>
            <a:endParaRPr lang="cs-CZ" dirty="0"/>
          </a:p>
          <a:p>
            <a:pPr algn="just"/>
            <a:endParaRPr lang="cs-CZ" dirty="0"/>
          </a:p>
        </p:txBody>
      </p:sp>
      <p:sp>
        <p:nvSpPr>
          <p:cNvPr id="4" name="Obdélník 3"/>
          <p:cNvSpPr/>
          <p:nvPr/>
        </p:nvSpPr>
        <p:spPr>
          <a:xfrm>
            <a:off x="296562" y="354227"/>
            <a:ext cx="11500021" cy="584775"/>
          </a:xfrm>
          <a:prstGeom prst="rect">
            <a:avLst/>
          </a:prstGeom>
        </p:spPr>
        <p:txBody>
          <a:bodyPr wrap="square">
            <a:spAutoFit/>
          </a:bodyPr>
          <a:lstStyle/>
          <a:p>
            <a:pPr algn="ctr"/>
            <a:r>
              <a:rPr lang="cs-CZ" sz="3200" b="1" dirty="0">
                <a:solidFill>
                  <a:schemeClr val="accent1">
                    <a:lumMod val="75000"/>
                  </a:schemeClr>
                </a:solidFill>
              </a:rPr>
              <a:t>Ostatní neinvestiční náklady (materiál a služby)</a:t>
            </a:r>
            <a:endParaRPr lang="sk-SK" sz="3200" dirty="0"/>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7" name="Zástupný symbol pro zápatí 6"/>
          <p:cNvSpPr>
            <a:spLocks noGrp="1"/>
          </p:cNvSpPr>
          <p:nvPr>
            <p:ph type="ftr" sz="quarter" idx="11"/>
          </p:nvPr>
        </p:nvSpPr>
        <p:spPr>
          <a:xfrm>
            <a:off x="109058" y="6356350"/>
            <a:ext cx="1778466" cy="365125"/>
          </a:xfrm>
        </p:spPr>
        <p:txBody>
          <a:bodyPr/>
          <a:lstStyle/>
          <a:p>
            <a:pPr lvl="0"/>
            <a:r>
              <a:rPr lang="cs-CZ" sz="2400" b="1" dirty="0">
                <a:solidFill>
                  <a:srgbClr val="FFC000">
                    <a:lumMod val="40000"/>
                    <a:lumOff val="60000"/>
                  </a:srgbClr>
                </a:solidFill>
              </a:rPr>
              <a:t>GA UK 2024 </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38897" y="280086"/>
            <a:ext cx="11631827"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2800" b="1" dirty="0">
                <a:solidFill>
                  <a:schemeClr val="accent1">
                    <a:lumMod val="75000"/>
                  </a:schemeClr>
                </a:solidFill>
              </a:rPr>
              <a:t>Ostatní neinvestiční náklady (materiál a služby)</a:t>
            </a:r>
            <a:endParaRPr lang="cs-CZ" sz="2800" dirty="0">
              <a:ln w="0"/>
              <a:effectLst>
                <a:outerShdw blurRad="38100" dist="19050" dir="2700000" algn="tl" rotWithShape="0">
                  <a:schemeClr val="dk1">
                    <a:alpha val="40000"/>
                  </a:schemeClr>
                </a:outerShdw>
              </a:effectLst>
            </a:endParaRPr>
          </a:p>
        </p:txBody>
      </p:sp>
      <p:sp>
        <p:nvSpPr>
          <p:cNvPr id="2" name="Obdélník 1"/>
          <p:cNvSpPr/>
          <p:nvPr/>
        </p:nvSpPr>
        <p:spPr>
          <a:xfrm>
            <a:off x="486031" y="1458096"/>
            <a:ext cx="11351741" cy="4370427"/>
          </a:xfrm>
          <a:prstGeom prst="rect">
            <a:avLst/>
          </a:prstGeom>
        </p:spPr>
        <p:txBody>
          <a:bodyPr wrap="square">
            <a:spAutoFit/>
          </a:bodyPr>
          <a:lstStyle/>
          <a:p>
            <a:endParaRPr lang="cs-CZ" dirty="0"/>
          </a:p>
          <a:p>
            <a:pPr marL="285750" indent="-285750" algn="just">
              <a:buFont typeface="Arial" panose="020B0604020202020204" pitchFamily="34" charset="0"/>
              <a:buChar char="•"/>
            </a:pPr>
            <a:r>
              <a:rPr lang="cs-CZ" sz="2200" dirty="0"/>
              <a:t>Software se pořizuje ve verzi business nebo </a:t>
            </a:r>
            <a:r>
              <a:rPr lang="cs-CZ" sz="2200" dirty="0" err="1"/>
              <a:t>educational</a:t>
            </a:r>
            <a:r>
              <a:rPr lang="cs-CZ" sz="2200" dirty="0"/>
              <a:t>, licence vždy zní na univerzitu, nikdy na osobu. Nákup vyřizujete za asistence LVT po založení a schválení žádanky.</a:t>
            </a:r>
          </a:p>
          <a:p>
            <a:pPr marL="285750" indent="-285750" algn="just">
              <a:buFont typeface="Arial" panose="020B0604020202020204" pitchFamily="34" charset="0"/>
              <a:buChar char="•"/>
            </a:pPr>
            <a:endParaRPr lang="cs-CZ" sz="2200" dirty="0"/>
          </a:p>
          <a:p>
            <a:pPr marL="285750" indent="-285750" algn="just">
              <a:buFont typeface="Arial" panose="020B0604020202020204" pitchFamily="34" charset="0"/>
              <a:buChar char="•"/>
            </a:pPr>
            <a:r>
              <a:rPr lang="cs-CZ" sz="2200" dirty="0"/>
              <a:t>Na průvodní list faktury je potřeba správně uvést pracoviště (katedra), číslo místnosti (kde sídlí odpovědná osoba) a odpovědnou osobu (zaměstnanec katedry – školitel, sekretářka), ostatní části zpracovává </a:t>
            </a:r>
            <a:r>
              <a:rPr lang="cs-CZ" sz="2200" b="1" dirty="0"/>
              <a:t>EO</a:t>
            </a:r>
            <a:r>
              <a:rPr lang="cs-CZ" sz="2200" dirty="0"/>
              <a:t>.</a:t>
            </a:r>
          </a:p>
          <a:p>
            <a:pPr marL="285750" indent="-285750" algn="just">
              <a:buFont typeface="Arial" panose="020B0604020202020204" pitchFamily="34" charset="0"/>
              <a:buChar char="•"/>
            </a:pPr>
            <a:endParaRPr lang="cs-CZ" sz="2200" dirty="0"/>
          </a:p>
          <a:p>
            <a:pPr marL="285750" indent="-285750" algn="just">
              <a:buFont typeface="Arial" panose="020B0604020202020204" pitchFamily="34" charset="0"/>
              <a:buChar char="•"/>
            </a:pPr>
            <a:r>
              <a:rPr lang="cs-CZ" sz="2200" dirty="0"/>
              <a:t>Nakoupený majetek je majetkem fakulty, po skončení grantu zůstává na katedře řešitele.</a:t>
            </a:r>
          </a:p>
          <a:p>
            <a:pPr marL="285750" indent="-285750" algn="just">
              <a:buFont typeface="Arial" panose="020B0604020202020204" pitchFamily="34" charset="0"/>
              <a:buChar char="•"/>
            </a:pPr>
            <a:endParaRPr lang="cs-CZ" sz="2200" dirty="0"/>
          </a:p>
          <a:p>
            <a:pPr marL="285750" indent="-285750">
              <a:buFont typeface="Arial" panose="020B0604020202020204" pitchFamily="34" charset="0"/>
              <a:buChar char="•"/>
            </a:pPr>
            <a:r>
              <a:rPr lang="cs-CZ" sz="2200" dirty="0"/>
              <a:t>Všechny objednávky a smlouvy na plnění </a:t>
            </a:r>
            <a:r>
              <a:rPr lang="cs-CZ" sz="2200" b="1" dirty="0"/>
              <a:t>nad 50.000,- Kč bez DPH </a:t>
            </a:r>
            <a:r>
              <a:rPr lang="cs-CZ" sz="2200" dirty="0"/>
              <a:t>musejí být uzavřeny </a:t>
            </a:r>
            <a:r>
              <a:rPr lang="cs-CZ" sz="2200" b="1" dirty="0"/>
              <a:t>písemnou formou </a:t>
            </a:r>
            <a:r>
              <a:rPr lang="cs-CZ" sz="2200" dirty="0"/>
              <a:t>(viz </a:t>
            </a:r>
            <a:r>
              <a:rPr lang="cs-CZ" sz="2200" dirty="0">
                <a:hlinkClick r:id="rId3"/>
              </a:rPr>
              <a:t>sdělení tajemníka 2/2016</a:t>
            </a:r>
            <a:r>
              <a:rPr lang="cs-CZ" sz="2200" dirty="0"/>
              <a:t>), obracejte se na sekretariát své katedry.</a:t>
            </a:r>
          </a:p>
          <a:p>
            <a:pPr marL="285750" indent="-285750">
              <a:buFont typeface="Arial" panose="020B0604020202020204" pitchFamily="34" charset="0"/>
              <a:buChar char="•"/>
            </a:pPr>
            <a:endParaRPr lang="cs-CZ" dirty="0"/>
          </a:p>
        </p:txBody>
      </p:sp>
      <p:pic>
        <p:nvPicPr>
          <p:cNvPr id="6" name="Obrázek 5"/>
          <p:cNvPicPr>
            <a:picLocks noChangeAspect="1"/>
          </p:cNvPicPr>
          <p:nvPr/>
        </p:nvPicPr>
        <p:blipFill>
          <a:blip r:embed="rId4" cstate="print"/>
          <a:stretch>
            <a:fillRect/>
          </a:stretch>
        </p:blipFill>
        <p:spPr>
          <a:xfrm flipV="1">
            <a:off x="72008" y="7048801"/>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31</a:t>
            </a:fld>
            <a:endParaRPr lang="cs-CZ" dirty="0"/>
          </a:p>
        </p:txBody>
      </p:sp>
      <p:sp>
        <p:nvSpPr>
          <p:cNvPr id="7" name="Zástupný symbol pro zápatí 6"/>
          <p:cNvSpPr>
            <a:spLocks noGrp="1"/>
          </p:cNvSpPr>
          <p:nvPr>
            <p:ph type="ftr" sz="quarter" idx="11"/>
          </p:nvPr>
        </p:nvSpPr>
        <p:spPr>
          <a:xfrm>
            <a:off x="72008" y="6356350"/>
            <a:ext cx="1698069" cy="365125"/>
          </a:xfrm>
        </p:spPr>
        <p:txBody>
          <a:bodyPr/>
          <a:lstStyle/>
          <a:p>
            <a:pPr lvl="0"/>
            <a:r>
              <a:rPr lang="cs-CZ" sz="2400" b="1" dirty="0">
                <a:solidFill>
                  <a:srgbClr val="FFC000">
                    <a:lumMod val="40000"/>
                    <a:lumOff val="60000"/>
                  </a:srgbClr>
                </a:solidFill>
              </a:rPr>
              <a:t>GA UK 2024 </a:t>
            </a:r>
            <a:endParaRPr lang="cs-CZ" dirty="0"/>
          </a:p>
        </p:txBody>
      </p:sp>
      <p:pic>
        <p:nvPicPr>
          <p:cNvPr id="4" name="Obrázek 3">
            <a:extLst>
              <a:ext uri="{FF2B5EF4-FFF2-40B4-BE49-F238E27FC236}">
                <a16:creationId xmlns:a16="http://schemas.microsoft.com/office/drawing/2014/main" id="{A529788E-9656-49B9-8D32-F991C296CC1C}"/>
              </a:ext>
            </a:extLst>
          </p:cNvPr>
          <p:cNvPicPr>
            <a:picLocks noChangeAspect="1"/>
          </p:cNvPicPr>
          <p:nvPr/>
        </p:nvPicPr>
        <p:blipFill>
          <a:blip r:embed="rId5" cstate="print"/>
          <a:stretch>
            <a:fillRect/>
          </a:stretch>
        </p:blipFill>
        <p:spPr>
          <a:xfrm>
            <a:off x="0" y="6648639"/>
            <a:ext cx="12192000" cy="207264"/>
          </a:xfrm>
          <a:prstGeom prst="rect">
            <a:avLst/>
          </a:prstGeom>
        </p:spPr>
      </p:pic>
    </p:spTree>
    <p:extLst>
      <p:ext uri="{BB962C8B-B14F-4D97-AF65-F5344CB8AC3E}">
        <p14:creationId xmlns:p14="http://schemas.microsoft.com/office/powerpoint/2010/main" val="2466683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403654" y="312971"/>
            <a:ext cx="11409405"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Nákup knih</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53082" y="1287244"/>
            <a:ext cx="11368215" cy="5570756"/>
          </a:xfrm>
          <a:prstGeom prst="rect">
            <a:avLst/>
          </a:prstGeom>
        </p:spPr>
        <p:txBody>
          <a:bodyPr wrap="square">
            <a:spAutoFit/>
          </a:bodyPr>
          <a:lstStyle/>
          <a:p>
            <a:pPr marL="285750" indent="-285750">
              <a:buFont typeface="Arial" pitchFamily="34" charset="0"/>
              <a:buChar char="•"/>
            </a:pPr>
            <a:r>
              <a:rPr lang="cs-CZ" sz="2000" dirty="0"/>
              <a:t>Centrální akvizici pro nákup knih, časopisů a elektronických informačních zdrojů zajišťuje Středisko vědeckých informací (SVI) Knihovny FF UK (hl. budova, suterén S124).</a:t>
            </a:r>
          </a:p>
          <a:p>
            <a:pPr marL="285750" indent="-285750">
              <a:buFont typeface="Arial" pitchFamily="34" charset="0"/>
              <a:buChar char="•"/>
            </a:pPr>
            <a:endParaRPr lang="cs-CZ" sz="2000" dirty="0"/>
          </a:p>
          <a:p>
            <a:pPr marL="285750" indent="-285750">
              <a:buFont typeface="Arial" pitchFamily="34" charset="0"/>
              <a:buChar char="•"/>
            </a:pPr>
            <a:r>
              <a:rPr lang="cs-CZ" sz="2000" dirty="0"/>
              <a:t>Řídí se metodickým materiálem </a:t>
            </a:r>
            <a:r>
              <a:rPr lang="cs-CZ" sz="2000" b="1" i="1" dirty="0"/>
              <a:t>Jak fungují nákupy knih na FF UK? </a:t>
            </a:r>
            <a:r>
              <a:rPr lang="cs-CZ" sz="2000" dirty="0"/>
              <a:t>dostupným na: </a:t>
            </a:r>
            <a:r>
              <a:rPr lang="cs-CZ" sz="1800" u="sng" dirty="0">
                <a:solidFill>
                  <a:srgbClr val="0000FF"/>
                </a:solidFill>
                <a:effectLst/>
                <a:latin typeface="Calibri" panose="020F0502020204030204" pitchFamily="34" charset="0"/>
                <a:ea typeface="Calibri" panose="020F0502020204030204" pitchFamily="34" charset="0"/>
                <a:hlinkClick r:id="rId3"/>
              </a:rPr>
              <a:t>https://ffuk.sharepoint.com/:b:/s/Knihovna/Ef3YaHRHXfdNsCzrD9WtcqMBOBhQg7XdwOscXHHFeQIL0Q</a:t>
            </a:r>
            <a:r>
              <a:rPr lang="cs-CZ" sz="1800" dirty="0">
                <a:effectLst/>
                <a:latin typeface="Calibri" panose="020F0502020204030204" pitchFamily="34" charset="0"/>
                <a:ea typeface="Calibri" panose="020F0502020204030204" pitchFamily="34" charset="0"/>
              </a:rPr>
              <a:t> </a:t>
            </a:r>
          </a:p>
          <a:p>
            <a:pPr marL="285750" indent="-285750">
              <a:buFont typeface="Arial" pitchFamily="34" charset="0"/>
              <a:buChar char="•"/>
            </a:pPr>
            <a:endParaRPr lang="cs-CZ" sz="2000" dirty="0"/>
          </a:p>
          <a:p>
            <a:pPr marL="285750" indent="-285750">
              <a:buFont typeface="Arial" pitchFamily="34" charset="0"/>
              <a:buChar char="•"/>
            </a:pPr>
            <a:r>
              <a:rPr lang="cs-CZ" sz="2000" dirty="0"/>
              <a:t>Proces sestává z 5 kroků: </a:t>
            </a:r>
          </a:p>
          <a:p>
            <a:pPr marL="285750" indent="-285750"/>
            <a:r>
              <a:rPr lang="cs-CZ" sz="2000" dirty="0"/>
              <a:t>	1) řešitel („příkazce“) vytvoří žádanku v aplikaci </a:t>
            </a:r>
            <a:r>
              <a:rPr lang="cs-CZ" sz="2000" dirty="0">
                <a:hlinkClick r:id="rId4"/>
              </a:rPr>
              <a:t>Žádanky</a:t>
            </a:r>
            <a:r>
              <a:rPr lang="cs-CZ" sz="2000" dirty="0"/>
              <a:t> (sekce SVI – Knihy z grantů/ Časopisy/ Databáze), uvede číslo zakázky (zúčtovací č. projektu), uloží a odešle žádanku ke schválení</a:t>
            </a:r>
          </a:p>
          <a:p>
            <a:pPr marL="285750" indent="-285750"/>
            <a:r>
              <a:rPr lang="cs-CZ" sz="2000" dirty="0"/>
              <a:t>	2) zpracování akvizitérem (knihovníkem, „přípravářem“)</a:t>
            </a:r>
          </a:p>
          <a:p>
            <a:pPr marL="285750" indent="-285750"/>
            <a:r>
              <a:rPr lang="cs-CZ" sz="2000" dirty="0"/>
              <a:t>	3) schválení žádanky – po výzvě ji schvaluje řešitel a pracovník EO („správce“)</a:t>
            </a:r>
          </a:p>
          <a:p>
            <a:pPr marL="285750" indent="-285750"/>
            <a:r>
              <a:rPr lang="cs-CZ" sz="2000" dirty="0"/>
              <a:t>	4) objednávka a knihovnické zpracování (evidence/ přidělení evidenčního čísla, katalogizace)</a:t>
            </a:r>
          </a:p>
          <a:p>
            <a:pPr marL="285750" indent="-285750"/>
            <a:r>
              <a:rPr lang="cs-CZ" sz="2000" dirty="0"/>
              <a:t>	5) proplacení faktury a doručení knih </a:t>
            </a:r>
          </a:p>
          <a:p>
            <a:pPr marL="285750" indent="-285750"/>
            <a:endParaRPr lang="cs-CZ" sz="2000" dirty="0"/>
          </a:p>
          <a:p>
            <a:pPr marL="285750" indent="-285750">
              <a:buFont typeface="Arial" pitchFamily="34" charset="0"/>
              <a:buChar char="•"/>
            </a:pPr>
            <a:r>
              <a:rPr lang="cs-CZ" sz="2000" dirty="0"/>
              <a:t>Knihy lze prostřednictvím SVI objednávat cca do </a:t>
            </a:r>
            <a:r>
              <a:rPr lang="cs-CZ" sz="2000" b="1" dirty="0"/>
              <a:t>29. 10</a:t>
            </a:r>
            <a:r>
              <a:rPr lang="cs-CZ" sz="2000" dirty="0"/>
              <a:t>. </a:t>
            </a:r>
            <a:r>
              <a:rPr lang="cs-CZ" sz="2000" b="1" dirty="0"/>
              <a:t>2024</a:t>
            </a:r>
            <a:r>
              <a:rPr lang="cs-CZ" sz="2000" dirty="0"/>
              <a:t> Žádanky zadávejte s dostatečným předstihem, dodání může trvat i několik měsíců.</a:t>
            </a:r>
          </a:p>
          <a:p>
            <a:pPr marL="285750" indent="-285750"/>
            <a:endParaRPr lang="cs-CZ" dirty="0">
              <a:solidFill>
                <a:srgbClr val="FF0000"/>
              </a:solidFill>
            </a:endParaRPr>
          </a:p>
          <a:p>
            <a:pPr marL="285750" indent="-285750"/>
            <a:endParaRPr lang="cs-CZ" dirty="0">
              <a:solidFill>
                <a:srgbClr val="FF0000"/>
              </a:solidFill>
            </a:endParaRPr>
          </a:p>
        </p:txBody>
      </p:sp>
      <p:pic>
        <p:nvPicPr>
          <p:cNvPr id="6" name="Obrázek 5"/>
          <p:cNvPicPr>
            <a:picLocks noChangeAspect="1"/>
          </p:cNvPicPr>
          <p:nvPr/>
        </p:nvPicPr>
        <p:blipFill>
          <a:blip r:embed="rId5"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32</a:t>
            </a:fld>
            <a:endParaRPr lang="cs-CZ"/>
          </a:p>
        </p:txBody>
      </p:sp>
      <p:sp>
        <p:nvSpPr>
          <p:cNvPr id="7" name="Zástupný symbol pro zápatí 6"/>
          <p:cNvSpPr>
            <a:spLocks noGrp="1"/>
          </p:cNvSpPr>
          <p:nvPr>
            <p:ph type="ftr" sz="quarter" idx="11"/>
          </p:nvPr>
        </p:nvSpPr>
        <p:spPr>
          <a:xfrm>
            <a:off x="82380" y="6356350"/>
            <a:ext cx="1738032"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2743969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62465" y="381984"/>
            <a:ext cx="11425881"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Nákup knih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44843" y="1292732"/>
            <a:ext cx="11129319" cy="4370427"/>
          </a:xfrm>
          <a:prstGeom prst="rect">
            <a:avLst/>
          </a:prstGeom>
        </p:spPr>
        <p:txBody>
          <a:bodyPr wrap="square">
            <a:spAutoFit/>
          </a:bodyPr>
          <a:lstStyle/>
          <a:p>
            <a:pPr lvl="0"/>
            <a:endParaRPr lang="cs-CZ" b="1" dirty="0"/>
          </a:p>
          <a:p>
            <a:pPr marL="285750" indent="-285750">
              <a:buFont typeface="Arial" pitchFamily="34" charset="0"/>
              <a:buChar char="•"/>
            </a:pPr>
            <a:r>
              <a:rPr lang="cs-CZ" sz="2000" dirty="0"/>
              <a:t>K proplacení faktury je nutné, aby řešitel podepsal </a:t>
            </a:r>
            <a:r>
              <a:rPr lang="cs-CZ" sz="2000" b="1" dirty="0"/>
              <a:t>průvodní list k faktuře</a:t>
            </a:r>
            <a:r>
              <a:rPr lang="cs-CZ" sz="2000" dirty="0"/>
              <a:t>, na kterém bude evidenční číslo zakoupené knihy. Průvodní list připraví akvizitér, který následně dodá příslušné dokumenty na EO.</a:t>
            </a:r>
          </a:p>
          <a:p>
            <a:pPr marL="285750" indent="-285750"/>
            <a:r>
              <a:rPr lang="cs-CZ" sz="2000" dirty="0"/>
              <a:t> </a:t>
            </a:r>
          </a:p>
          <a:p>
            <a:pPr marL="285750" indent="-285750">
              <a:buFont typeface="Arial" pitchFamily="34" charset="0"/>
              <a:buChar char="•"/>
            </a:pPr>
            <a:r>
              <a:rPr lang="cs-CZ" sz="2000" dirty="0"/>
              <a:t>V případě dotazů k procesu nákupu prosím kontaktujte konkrétního přípraváře knih z grantů (Robin </a:t>
            </a:r>
            <a:r>
              <a:rPr lang="cs-CZ" sz="2000" dirty="0" err="1"/>
              <a:t>Kislinger</a:t>
            </a:r>
            <a:r>
              <a:rPr lang="cs-CZ" sz="2000" dirty="0"/>
              <a:t> na robin.kislinger@ff.cuni.cz), využijte společnou adresu </a:t>
            </a:r>
            <a:r>
              <a:rPr lang="cs-CZ" sz="2000" dirty="0">
                <a:hlinkClick r:id="rId3" tooltip="mailto:akvizice@ff.cuni.cz"/>
              </a:rPr>
              <a:t>akvizice@ff.cuni.cz.</a:t>
            </a:r>
            <a:r>
              <a:rPr lang="cs-CZ" sz="2000" dirty="0"/>
              <a:t> nebo volejte na 221 619 240.</a:t>
            </a:r>
          </a:p>
          <a:p>
            <a:pPr marL="285750" indent="-285750">
              <a:buFont typeface="Arial" pitchFamily="34" charset="0"/>
              <a:buChar char="•"/>
            </a:pPr>
            <a:r>
              <a:rPr lang="cs-CZ" sz="2000" dirty="0"/>
              <a:t>Nákup nelze provést po vlastní ose.</a:t>
            </a:r>
          </a:p>
          <a:p>
            <a:pPr marL="285750" indent="-285750">
              <a:buFont typeface="Arial" pitchFamily="34" charset="0"/>
              <a:buChar char="•"/>
            </a:pPr>
            <a:r>
              <a:rPr lang="cs-CZ" sz="2000" dirty="0"/>
              <a:t>Z grantů nelze nakupovat literaturu dostupnou na FF UK.</a:t>
            </a:r>
          </a:p>
          <a:p>
            <a:pPr marL="285750" indent="-285750">
              <a:buFont typeface="Arial" pitchFamily="34" charset="0"/>
              <a:buChar char="•"/>
            </a:pPr>
            <a:r>
              <a:rPr lang="cs-CZ" sz="2000" dirty="0"/>
              <a:t>Kniha bude pro studenta k dispozici v oborové knihovně jako grantová výpůjčka (tzn. k zapůjčení po celou dobu řešení projektu).</a:t>
            </a:r>
          </a:p>
          <a:p>
            <a:pPr marL="285750" indent="-285750" algn="just">
              <a:buFont typeface="Arial" panose="020B0604020202020204" pitchFamily="34" charset="0"/>
              <a:buChar char="•"/>
            </a:pPr>
            <a:r>
              <a:rPr lang="cs-CZ" sz="2000" dirty="0"/>
              <a:t>V případě nákupu knih ze zahraničí počítejte také s navýšením ceny o poštovné, clo, daně – doporučujeme ověřit vše předem. Nákup zahraniční literatury konzultujte s příslušným knihovníkem nebo Ing. Liborem Steinem z EO.</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33</a:t>
            </a:fld>
            <a:endParaRPr lang="cs-CZ"/>
          </a:p>
        </p:txBody>
      </p:sp>
      <p:sp>
        <p:nvSpPr>
          <p:cNvPr id="7" name="Zástupný symbol pro zápatí 6"/>
          <p:cNvSpPr>
            <a:spLocks noGrp="1"/>
          </p:cNvSpPr>
          <p:nvPr>
            <p:ph type="ftr" sz="quarter" idx="11"/>
          </p:nvPr>
        </p:nvSpPr>
        <p:spPr>
          <a:xfrm>
            <a:off x="109058" y="6356350"/>
            <a:ext cx="1761688"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724844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96563" y="263611"/>
            <a:ext cx="11549448"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Vydání publikace</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51934" y="1048222"/>
            <a:ext cx="11203459" cy="5678478"/>
          </a:xfrm>
          <a:prstGeom prst="rect">
            <a:avLst/>
          </a:prstGeom>
        </p:spPr>
        <p:txBody>
          <a:bodyPr wrap="square">
            <a:spAutoFit/>
          </a:bodyPr>
          <a:lstStyle/>
          <a:p>
            <a:endParaRPr lang="cs-CZ" dirty="0"/>
          </a:p>
          <a:p>
            <a:pPr marL="285750" indent="-285750">
              <a:buFont typeface="Arial" panose="020B0604020202020204" pitchFamily="34" charset="0"/>
              <a:buChar char="•"/>
            </a:pPr>
            <a:r>
              <a:rPr lang="cs-CZ" sz="2000" dirty="0"/>
              <a:t>Je-li výstupem projektu publikace, jedná se o dílo tzv. školní, neboť vzniká v době studia.</a:t>
            </a:r>
          </a:p>
          <a:p>
            <a:pPr marL="285750" indent="-285750">
              <a:buFont typeface="Arial" panose="020B0604020202020204" pitchFamily="34" charset="0"/>
              <a:buChar char="•"/>
            </a:pPr>
            <a:r>
              <a:rPr lang="cs-CZ" sz="2000" dirty="0"/>
              <a:t>S právy k tomuto dílu nemůže řešitel projektu volně disponovat (práva spravuje fakulta).</a:t>
            </a:r>
          </a:p>
          <a:p>
            <a:pPr marL="285750" indent="-285750">
              <a:buFont typeface="Arial" panose="020B0604020202020204" pitchFamily="34" charset="0"/>
              <a:buChar char="•"/>
            </a:pPr>
            <a:r>
              <a:rPr lang="cs-CZ" sz="2000" dirty="0"/>
              <a:t>Dílo lze nakladateli poskytnout pouze na základě </a:t>
            </a:r>
            <a:r>
              <a:rPr lang="cs-CZ" sz="2000" b="1" dirty="0"/>
              <a:t>licenční smlouvy.</a:t>
            </a:r>
          </a:p>
          <a:p>
            <a:pPr marL="285750" indent="-285750">
              <a:buFont typeface="Arial" panose="020B0604020202020204" pitchFamily="34" charset="0"/>
              <a:buChar char="•"/>
            </a:pPr>
            <a:r>
              <a:rPr lang="cs-CZ" sz="2000" dirty="0"/>
              <a:t>Licenční smlouva bude uzavírána mezi řešitelem projektu (autorem) a školou (FF UK). Následně FF UK uzavře smlouvu s nakladatelem.</a:t>
            </a:r>
          </a:p>
          <a:p>
            <a:pPr marL="285750" indent="-285750">
              <a:buFont typeface="Arial" panose="020B0604020202020204" pitchFamily="34" charset="0"/>
              <a:buChar char="•"/>
            </a:pPr>
            <a:r>
              <a:rPr lang="cs-CZ" sz="2000" dirty="0"/>
              <a:t>Vzor licenční smlouvy poskytne GO na základě jasné specifikace díla: počet autorů a jejich vztah k fakultě (student/zaměstnanec/externista), typ díla (monografie, kolektivní monografie, sborník),</a:t>
            </a:r>
            <a:r>
              <a:rPr lang="cs-CZ" sz="2000" baseline="30000" dirty="0"/>
              <a:t> </a:t>
            </a:r>
            <a:r>
              <a:rPr lang="cs-CZ" sz="2000" dirty="0"/>
              <a:t>poskytnutí licence na celé dílo/na jeho část.</a:t>
            </a:r>
          </a:p>
          <a:p>
            <a:pPr marL="285750" indent="-285750">
              <a:buFont typeface="Arial" panose="020B0604020202020204" pitchFamily="34" charset="0"/>
              <a:buChar char="•"/>
            </a:pPr>
            <a:r>
              <a:rPr lang="cs-CZ" sz="2000" dirty="0"/>
              <a:t>Řešitel projektu (autor) dohodne s nakladatelem podrobnosti: rozsah díla, počet výtisků, termín vydání, náklady atd.</a:t>
            </a:r>
          </a:p>
          <a:p>
            <a:pPr marL="285750" indent="-285750">
              <a:buFont typeface="Arial" panose="020B0604020202020204" pitchFamily="34" charset="0"/>
              <a:buChar char="•"/>
            </a:pPr>
            <a:r>
              <a:rPr lang="cs-CZ" sz="2000" dirty="0"/>
              <a:t>Údaje řešitel projektu ve spolupráci s GO a Právním oddělením doplní do licenční smlouvy.</a:t>
            </a:r>
          </a:p>
          <a:p>
            <a:pPr marL="285750" indent="-285750">
              <a:buFont typeface="Arial" panose="020B0604020202020204" pitchFamily="34" charset="0"/>
              <a:buChar char="•"/>
            </a:pPr>
            <a:r>
              <a:rPr lang="cs-CZ" sz="2000" dirty="0"/>
              <a:t>Po podpisu licenční smlouvy řešitelem projektu (autorem) a FF UK bude smlouva doručena </a:t>
            </a:r>
            <a:r>
              <a:rPr lang="cs-CZ" sz="2000" b="1" dirty="0"/>
              <a:t>ve 3 výtiscích </a:t>
            </a:r>
            <a:r>
              <a:rPr lang="cs-CZ" sz="2000" dirty="0"/>
              <a:t>na PO, které zajistí podpis tajemníka/tajemnice FF.</a:t>
            </a:r>
          </a:p>
          <a:p>
            <a:pPr marL="285750" indent="-285750">
              <a:buFont typeface="Arial" panose="020B0604020202020204" pitchFamily="34" charset="0"/>
              <a:buChar char="•"/>
            </a:pPr>
            <a:r>
              <a:rPr lang="cs-CZ" sz="2000" dirty="0"/>
              <a:t>Po podpisu licenční smlouvy FF UK a nakladatelem bude smlouva doručena </a:t>
            </a:r>
            <a:r>
              <a:rPr lang="cs-CZ" sz="2000" b="1" dirty="0"/>
              <a:t>ve 4 výtiscích </a:t>
            </a:r>
            <a:r>
              <a:rPr lang="cs-CZ" sz="2000" dirty="0"/>
              <a:t>na PO, které zajistí podpis tajemníka/tajemnice FF.</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sz="2700" dirty="0">
              <a:solidFill>
                <a:schemeClr val="accent1">
                  <a:lumMod val="75000"/>
                </a:schemeClr>
              </a:solidFill>
            </a:endParaRP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34</a:t>
            </a:fld>
            <a:endParaRPr lang="cs-CZ"/>
          </a:p>
        </p:txBody>
      </p:sp>
      <p:sp>
        <p:nvSpPr>
          <p:cNvPr id="7" name="Zástupný symbol pro zápatí 6"/>
          <p:cNvSpPr>
            <a:spLocks noGrp="1"/>
          </p:cNvSpPr>
          <p:nvPr>
            <p:ph type="ftr" sz="quarter" idx="11"/>
          </p:nvPr>
        </p:nvSpPr>
        <p:spPr>
          <a:xfrm>
            <a:off x="115327" y="6356350"/>
            <a:ext cx="171347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050361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45988" y="214184"/>
            <a:ext cx="11417643"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Vydání publikace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27221" y="1174479"/>
            <a:ext cx="11154033" cy="3416320"/>
          </a:xfrm>
          <a:prstGeom prst="rect">
            <a:avLst/>
          </a:prstGeom>
        </p:spPr>
        <p:txBody>
          <a:bodyPr wrap="square">
            <a:spAutoFit/>
          </a:bodyPr>
          <a:lstStyle/>
          <a:p>
            <a:endParaRPr lang="cs-CZ" dirty="0">
              <a:solidFill>
                <a:schemeClr val="accent1">
                  <a:lumMod val="75000"/>
                </a:schemeClr>
              </a:solidFill>
            </a:endParaRPr>
          </a:p>
          <a:p>
            <a:pPr marL="285750" indent="-285750" algn="just">
              <a:buFont typeface="Arial" panose="020B0604020202020204" pitchFamily="34" charset="0"/>
              <a:buChar char="•"/>
            </a:pPr>
            <a:r>
              <a:rPr lang="cs-CZ" sz="2200" dirty="0"/>
              <a:t>Na základě smlouvy může nakladatel vystavit fakultě fakturu až po odevzdání rukopisu díla.</a:t>
            </a:r>
          </a:p>
          <a:p>
            <a:pPr marL="285750" indent="-285750" algn="just">
              <a:buFont typeface="Arial" panose="020B0604020202020204" pitchFamily="34" charset="0"/>
              <a:buChar char="•"/>
            </a:pPr>
            <a:r>
              <a:rPr lang="cs-CZ" sz="2200" dirty="0"/>
              <a:t>Pokud faktura přesahuje částku 50.000 Kč bez DPH, může být vystavena až po uveřejnění smlouvy v registru MV ČR, informaci o uveřejnění smlouvy obdrží řešitel e-mailem (viz sdělení tajemníka </a:t>
            </a:r>
            <a:r>
              <a:rPr lang="cs-CZ" sz="2200" dirty="0">
                <a:hlinkClick r:id="rId3"/>
              </a:rPr>
              <a:t>http://www.</a:t>
            </a:r>
            <a:r>
              <a:rPr lang="cs-CZ" sz="2200" dirty="0" err="1">
                <a:hlinkClick r:id="rId3"/>
              </a:rPr>
              <a:t>ff.cuni.cz</a:t>
            </a:r>
            <a:r>
              <a:rPr lang="cs-CZ" sz="2200" dirty="0">
                <a:hlinkClick r:id="rId3"/>
              </a:rPr>
              <a:t>/</a:t>
            </a:r>
            <a:r>
              <a:rPr lang="cs-CZ" sz="2200" dirty="0" err="1">
                <a:hlinkClick r:id="rId3"/>
              </a:rPr>
              <a:t>wp</a:t>
            </a:r>
            <a:r>
              <a:rPr lang="cs-CZ" sz="2200" dirty="0">
                <a:hlinkClick r:id="rId3"/>
              </a:rPr>
              <a:t>-</a:t>
            </a:r>
            <a:r>
              <a:rPr lang="cs-CZ" sz="2200" dirty="0" err="1">
                <a:hlinkClick r:id="rId3"/>
              </a:rPr>
              <a:t>content</a:t>
            </a:r>
            <a:r>
              <a:rPr lang="cs-CZ" sz="2200" dirty="0">
                <a:hlinkClick r:id="rId3"/>
              </a:rPr>
              <a:t>/</a:t>
            </a:r>
            <a:r>
              <a:rPr lang="cs-CZ" sz="2200" dirty="0" err="1">
                <a:hlinkClick r:id="rId3"/>
              </a:rPr>
              <a:t>uploads</a:t>
            </a:r>
            <a:r>
              <a:rPr lang="cs-CZ" sz="2200" dirty="0">
                <a:hlinkClick r:id="rId3"/>
              </a:rPr>
              <a:t>/2013/01/16-11-07.pdf</a:t>
            </a:r>
            <a:r>
              <a:rPr lang="cs-CZ" sz="2200" dirty="0"/>
              <a:t>).</a:t>
            </a:r>
          </a:p>
          <a:p>
            <a:pPr marL="285750" indent="-285750" algn="just">
              <a:buFont typeface="Arial" panose="020B0604020202020204" pitchFamily="34" charset="0"/>
              <a:buChar char="•"/>
            </a:pPr>
            <a:r>
              <a:rPr lang="cs-CZ" sz="2200" dirty="0"/>
              <a:t>Nakladatel fakturu předá řešiteli (autorovi) a ten zajistí její zanesení do ESS, odevzdání spolu s kopií smlouvy a průvodním listem k faktuře na </a:t>
            </a:r>
            <a:r>
              <a:rPr lang="cs-CZ" sz="2200" b="1" dirty="0"/>
              <a:t>podatelnu</a:t>
            </a:r>
            <a:r>
              <a:rPr lang="cs-CZ" sz="2200" dirty="0"/>
              <a:t> (z důvodu dodržení termínů splatnosti se doporučuje tento způsob oproti zaslání poštou).</a:t>
            </a:r>
          </a:p>
          <a:p>
            <a:pPr marL="285750" indent="-285750" algn="just">
              <a:buFont typeface="Arial" panose="020B0604020202020204" pitchFamily="34" charset="0"/>
              <a:buChar char="•"/>
            </a:pPr>
            <a:r>
              <a:rPr lang="cs-CZ" sz="2200" dirty="0"/>
              <a:t>Povinné předání </a:t>
            </a:r>
            <a:r>
              <a:rPr lang="cs-CZ" sz="2200" b="1" dirty="0"/>
              <a:t>3 výtisků publikace na SVI a 2 výtisků na GO </a:t>
            </a:r>
            <a:r>
              <a:rPr lang="cs-CZ" sz="2200" dirty="0"/>
              <a:t>(vyplývá ze smlouvy).</a:t>
            </a:r>
          </a:p>
          <a:p>
            <a:pPr marL="285750" indent="-285750" algn="just">
              <a:buFont typeface="Arial" panose="020B0604020202020204" pitchFamily="34" charset="0"/>
              <a:buChar char="•"/>
            </a:pPr>
            <a:r>
              <a:rPr lang="cs-CZ" sz="2200" dirty="0"/>
              <a:t>Pravidla vydání publikací se nevztahují na vydání článku v periodiku.</a:t>
            </a: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35</a:t>
            </a:fld>
            <a:endParaRPr lang="cs-CZ"/>
          </a:p>
        </p:txBody>
      </p:sp>
      <p:sp>
        <p:nvSpPr>
          <p:cNvPr id="7" name="Zástupný symbol pro zápatí 6"/>
          <p:cNvSpPr>
            <a:spLocks noGrp="1"/>
          </p:cNvSpPr>
          <p:nvPr>
            <p:ph type="ftr" sz="quarter" idx="11"/>
          </p:nvPr>
        </p:nvSpPr>
        <p:spPr>
          <a:xfrm>
            <a:off x="92280" y="6356350"/>
            <a:ext cx="1744910"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4284581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95416" y="235333"/>
            <a:ext cx="11475308"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Vydání publikace – Dedikace a afiliace</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93124" y="1225689"/>
            <a:ext cx="10997514" cy="4985980"/>
          </a:xfrm>
          <a:prstGeom prst="rect">
            <a:avLst/>
          </a:prstGeom>
        </p:spPr>
        <p:txBody>
          <a:bodyPr wrap="square">
            <a:spAutoFit/>
          </a:bodyPr>
          <a:lstStyle/>
          <a:p>
            <a:pPr marL="285750" indent="-285750" algn="just">
              <a:buFont typeface="Arial" pitchFamily="34" charset="0"/>
              <a:buChar char="•"/>
            </a:pPr>
            <a:r>
              <a:rPr lang="cs-CZ" sz="2000" dirty="0"/>
              <a:t>Ve všech publikačních výstupech (monografii, </a:t>
            </a:r>
            <a:r>
              <a:rPr lang="sk-SK" sz="2000" dirty="0"/>
              <a:t>článku</a:t>
            </a:r>
            <a:r>
              <a:rPr lang="cs-CZ" sz="2000" dirty="0"/>
              <a:t>, sborníku z konference, aj.</a:t>
            </a:r>
            <a:r>
              <a:rPr lang="sk-SK" sz="2000" dirty="0"/>
              <a:t>)</a:t>
            </a:r>
            <a:r>
              <a:rPr lang="cs-CZ" sz="2000" dirty="0"/>
              <a:t> je </a:t>
            </a:r>
            <a:r>
              <a:rPr lang="cs-CZ" sz="2000" b="1" dirty="0"/>
              <a:t>nutné</a:t>
            </a:r>
            <a:r>
              <a:rPr lang="cs-CZ" sz="2000" dirty="0"/>
              <a:t> uvést dedikaci a afiliaci, jinak nebudou uznány a projekt bude vyhodnocen jako </a:t>
            </a:r>
            <a:r>
              <a:rPr lang="cs-CZ" sz="2000" b="1" dirty="0"/>
              <a:t>nesplněný.</a:t>
            </a:r>
            <a:endParaRPr lang="cs-CZ" sz="2000" b="1" i="1" dirty="0"/>
          </a:p>
          <a:p>
            <a:pPr marL="285750" indent="-285750" algn="just">
              <a:buFont typeface="Arial" pitchFamily="34" charset="0"/>
              <a:buChar char="•"/>
            </a:pPr>
            <a:r>
              <a:rPr lang="cs-CZ" sz="2000" b="1" dirty="0"/>
              <a:t>Pozor, jedná se o dvě odlišné informace!</a:t>
            </a:r>
          </a:p>
          <a:p>
            <a:pPr marL="285750" indent="-285750" algn="just">
              <a:buFont typeface="Arial" pitchFamily="34" charset="0"/>
              <a:buChar char="•"/>
            </a:pPr>
            <a:r>
              <a:rPr lang="cs-CZ" sz="2000" dirty="0"/>
              <a:t>Uvádí se v jazyce výsledku.</a:t>
            </a:r>
          </a:p>
          <a:p>
            <a:pPr marL="285750" indent="-285750" algn="just"/>
            <a:r>
              <a:rPr lang="cs-CZ" sz="2000" b="1" u="sng" dirty="0"/>
              <a:t>Dedikace:</a:t>
            </a:r>
          </a:p>
          <a:p>
            <a:pPr marL="285750" indent="-285750" algn="just">
              <a:buFont typeface="Arial" pitchFamily="34" charset="0"/>
              <a:buChar char="•"/>
            </a:pPr>
            <a:r>
              <a:rPr lang="cs-CZ" sz="2000" dirty="0"/>
              <a:t>Lze uvést poděkování několika projektům GA UK. </a:t>
            </a:r>
          </a:p>
          <a:p>
            <a:pPr marL="285750" indent="-285750" algn="just">
              <a:buFont typeface="Arial" pitchFamily="34" charset="0"/>
              <a:buChar char="•"/>
            </a:pPr>
            <a:r>
              <a:rPr lang="cs-CZ" sz="2000" dirty="0"/>
              <a:t>Lze uvést kombinaci poděkování GA UK a jiný poskytovatel.</a:t>
            </a:r>
          </a:p>
          <a:p>
            <a:pPr marL="285750" indent="-285750" algn="just">
              <a:buFont typeface="Arial" pitchFamily="34" charset="0"/>
              <a:buChar char="•"/>
            </a:pPr>
            <a:r>
              <a:rPr lang="cs-CZ" sz="2000" dirty="0"/>
              <a:t>Nelze totožný výstup uvádět jako jediný publikační výstup u dvou a více projektů GAUK.</a:t>
            </a:r>
          </a:p>
          <a:p>
            <a:pPr marL="285750" indent="-285750" algn="just">
              <a:buFont typeface="Arial" pitchFamily="34" charset="0"/>
              <a:buChar char="•"/>
            </a:pPr>
            <a:r>
              <a:rPr lang="cs-CZ" sz="2000" dirty="0"/>
              <a:t>Doporučené znění: </a:t>
            </a:r>
            <a:r>
              <a:rPr lang="cs-CZ" sz="2000" b="1" i="1" dirty="0"/>
              <a:t>„Tato publikace byla vydána s finanční podporou grantu poskytnutého GA UK č. …, s názvem „…“, řešeného na Filozofické fakultě Univerzity Karlovy.“ </a:t>
            </a:r>
            <a:r>
              <a:rPr lang="cs-CZ" sz="2000" i="1" dirty="0"/>
              <a:t>/</a:t>
            </a:r>
            <a:r>
              <a:rPr lang="cs-CZ" sz="2000" b="1" i="1" dirty="0"/>
              <a:t> </a:t>
            </a:r>
            <a:r>
              <a:rPr lang="cs-CZ" sz="2000" dirty="0"/>
              <a:t>Doporučené anglické znění: </a:t>
            </a:r>
            <a:r>
              <a:rPr lang="cs-CZ" sz="2000" b="1" dirty="0"/>
              <a:t>„</a:t>
            </a:r>
            <a:r>
              <a:rPr lang="en-US" sz="2000" b="1" i="1" dirty="0"/>
              <a:t>This work/ research was financially supported by Charles University Grant Agency,</a:t>
            </a:r>
            <a:r>
              <a:rPr lang="cs-CZ" sz="2000" b="1" i="1" dirty="0"/>
              <a:t> </a:t>
            </a:r>
            <a:r>
              <a:rPr lang="en-US" sz="2000" b="1" i="1" dirty="0"/>
              <a:t>project no. ..., entitled “...”, implemented at the Faculty of Arts of Charles University.</a:t>
            </a:r>
            <a:r>
              <a:rPr lang="cs-CZ" sz="2000" b="1" i="1" dirty="0"/>
              <a:t>“</a:t>
            </a:r>
            <a:endParaRPr lang="cs-CZ" sz="2000" b="1" i="1" u="sng" dirty="0"/>
          </a:p>
          <a:p>
            <a:pPr marL="285750" indent="-285750" algn="just"/>
            <a:r>
              <a:rPr lang="cs-CZ" sz="2000" b="1" dirty="0"/>
              <a:t>	</a:t>
            </a:r>
            <a:r>
              <a:rPr lang="cs-CZ" sz="2000" b="1" u="sng" dirty="0"/>
              <a:t>Afiliace:</a:t>
            </a:r>
            <a:r>
              <a:rPr lang="cs-CZ" sz="2000" b="1" i="1" dirty="0"/>
              <a:t> </a:t>
            </a:r>
          </a:p>
          <a:p>
            <a:pPr marL="285750" indent="-285750" algn="just">
              <a:buFont typeface="Arial" panose="020B0604020202020204" pitchFamily="34" charset="0"/>
              <a:buChar char="•"/>
            </a:pPr>
            <a:r>
              <a:rPr lang="cs-CZ" sz="2000" dirty="0"/>
              <a:t>Kdekoliv v publikaci uvést autora textu (řešitel projektu na FF)</a:t>
            </a:r>
          </a:p>
          <a:p>
            <a:pPr marL="285750" indent="-285750" algn="just">
              <a:buFont typeface="Arial" panose="020B0604020202020204" pitchFamily="34" charset="0"/>
              <a:buChar char="•"/>
            </a:pPr>
            <a:r>
              <a:rPr lang="cs-CZ" sz="2000" dirty="0"/>
              <a:t>Oficiální znění: </a:t>
            </a:r>
            <a:r>
              <a:rPr lang="cs-CZ" sz="2000" b="1" dirty="0"/>
              <a:t>„</a:t>
            </a:r>
            <a:r>
              <a:rPr lang="cs-CZ" sz="2000" b="1" i="1" dirty="0"/>
              <a:t>Univerzita Karlova, Filozofická fakulta“/ „Charles University, </a:t>
            </a:r>
            <a:r>
              <a:rPr lang="cs-CZ" sz="2000" b="1" i="1" dirty="0" err="1"/>
              <a:t>Faculty</a:t>
            </a:r>
            <a:r>
              <a:rPr lang="cs-CZ" sz="2000" b="1" i="1" dirty="0"/>
              <a:t> </a:t>
            </a:r>
            <a:r>
              <a:rPr lang="cs-CZ" sz="2000" b="1" i="1" dirty="0" err="1"/>
              <a:t>of</a:t>
            </a:r>
            <a:r>
              <a:rPr lang="cs-CZ" sz="2000" b="1" i="1" dirty="0"/>
              <a:t> </a:t>
            </a:r>
            <a:r>
              <a:rPr lang="cs-CZ" sz="2000" b="1" i="1" dirty="0" err="1"/>
              <a:t>Arts</a:t>
            </a:r>
            <a:r>
              <a:rPr lang="cs-CZ" sz="2000" b="1" i="1" dirty="0"/>
              <a:t>“. </a:t>
            </a:r>
            <a:endParaRPr lang="cs-CZ" sz="2000" b="1" dirty="0"/>
          </a:p>
          <a:p>
            <a:pPr algn="just"/>
            <a:endParaRPr lang="cs-CZ" dirty="0"/>
          </a:p>
        </p:txBody>
      </p:sp>
      <p:pic>
        <p:nvPicPr>
          <p:cNvPr id="6" name="Obrázek 5"/>
          <p:cNvPicPr>
            <a:picLocks noChangeAspect="1"/>
          </p:cNvPicPr>
          <p:nvPr/>
        </p:nvPicPr>
        <p:blipFill>
          <a:blip r:embed="rId3" cstate="print"/>
          <a:stretch>
            <a:fillRect/>
          </a:stretch>
        </p:blipFill>
        <p:spPr>
          <a:xfrm flipV="1">
            <a:off x="0" y="6648452"/>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36</a:t>
            </a:fld>
            <a:endParaRPr lang="cs-CZ"/>
          </a:p>
        </p:txBody>
      </p:sp>
      <p:sp>
        <p:nvSpPr>
          <p:cNvPr id="7" name="Zástupný symbol pro zápatí 6"/>
          <p:cNvSpPr>
            <a:spLocks noGrp="1"/>
          </p:cNvSpPr>
          <p:nvPr>
            <p:ph type="ftr" sz="quarter" idx="11"/>
          </p:nvPr>
        </p:nvSpPr>
        <p:spPr>
          <a:xfrm>
            <a:off x="75501" y="6356350"/>
            <a:ext cx="171974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9407126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27222" y="238897"/>
            <a:ext cx="11302313"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Věcná část projektu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35459" y="1764538"/>
            <a:ext cx="11195222" cy="3323987"/>
          </a:xfrm>
          <a:prstGeom prst="rect">
            <a:avLst/>
          </a:prstGeom>
        </p:spPr>
        <p:txBody>
          <a:bodyPr wrap="square">
            <a:spAutoFit/>
          </a:bodyPr>
          <a:lstStyle/>
          <a:p>
            <a:pPr lvl="0"/>
            <a:endParaRPr lang="cs-CZ" dirty="0"/>
          </a:p>
          <a:p>
            <a:pPr marL="285750" indent="-285750" algn="just">
              <a:buFont typeface="Arial" panose="020B0604020202020204" pitchFamily="34" charset="0"/>
              <a:buChar char="•"/>
            </a:pPr>
            <a:r>
              <a:rPr lang="cs-CZ" sz="2400" b="1" dirty="0"/>
              <a:t>Plánujte</a:t>
            </a:r>
            <a:r>
              <a:rPr lang="cs-CZ" sz="2400" dirty="0"/>
              <a:t>: doporučujeme řešit dílčí projektové aktivity (zejména cesty, vydání publikací) s dostatečným předstihem</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Včasné řešení zabrání komplikacím, jejichž důsledek může mít vliv na plnění cílů vašeho projektu</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V případech nejasností se obracejte na GO v úředních hodinách nebo emailem či telefonicky viz </a:t>
            </a:r>
            <a:r>
              <a:rPr lang="cs-CZ" sz="2400" dirty="0">
                <a:hlinkClick r:id="rId3"/>
              </a:rPr>
              <a:t>http://www.ff.cuni.cz/fakulta/oddeleni-dekanatu/grantove-oddeleni/</a:t>
            </a:r>
            <a:endParaRPr lang="cs-CZ" sz="2400" dirty="0"/>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37</a:t>
            </a:fld>
            <a:endParaRPr lang="cs-CZ"/>
          </a:p>
        </p:txBody>
      </p:sp>
      <p:sp>
        <p:nvSpPr>
          <p:cNvPr id="7" name="Zástupný symbol pro zápatí 6"/>
          <p:cNvSpPr>
            <a:spLocks noGrp="1"/>
          </p:cNvSpPr>
          <p:nvPr>
            <p:ph type="ftr" sz="quarter" idx="11"/>
          </p:nvPr>
        </p:nvSpPr>
        <p:spPr>
          <a:xfrm>
            <a:off x="67112" y="6356350"/>
            <a:ext cx="1778466"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224974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22422" y="288324"/>
            <a:ext cx="11689491" cy="584775"/>
          </a:xfrm>
          <a:prstGeom prst="rect">
            <a:avLst/>
          </a:prstGeom>
        </p:spPr>
        <p:txBody>
          <a:bodyPr wrap="square">
            <a:spAutoFit/>
          </a:bodyPr>
          <a:lstStyle/>
          <a:p>
            <a:pPr lvl="0" algn="ctr"/>
            <a:r>
              <a:rPr lang="cs-CZ" sz="3200" b="1" dirty="0">
                <a:solidFill>
                  <a:schemeClr val="accent1">
                    <a:lumMod val="75000"/>
                  </a:schemeClr>
                </a:solidFill>
              </a:rPr>
              <a:t>Věcná část projektu – Změny v projektu</a:t>
            </a:r>
          </a:p>
        </p:txBody>
      </p:sp>
      <p:sp>
        <p:nvSpPr>
          <p:cNvPr id="2" name="Obdélník 1"/>
          <p:cNvSpPr/>
          <p:nvPr/>
        </p:nvSpPr>
        <p:spPr>
          <a:xfrm>
            <a:off x="453081" y="1128585"/>
            <a:ext cx="11310551" cy="4985980"/>
          </a:xfrm>
          <a:prstGeom prst="rect">
            <a:avLst/>
          </a:prstGeom>
        </p:spPr>
        <p:txBody>
          <a:bodyPr wrap="square">
            <a:spAutoFit/>
          </a:bodyPr>
          <a:lstStyle/>
          <a:p>
            <a:endParaRPr lang="cs-CZ" dirty="0"/>
          </a:p>
          <a:p>
            <a:pPr marL="285750" indent="-285750">
              <a:buFont typeface="Arial" panose="020B0604020202020204" pitchFamily="34" charset="0"/>
              <a:buChar char="•"/>
            </a:pPr>
            <a:r>
              <a:rPr lang="cs-CZ" sz="2000" b="1" dirty="0"/>
              <a:t>Změna hlavního řešitele nebo školitele </a:t>
            </a:r>
            <a:r>
              <a:rPr lang="cs-CZ" sz="2000" dirty="0"/>
              <a:t>– žádost na GA UK (kontakty viz </a:t>
            </a:r>
            <a:r>
              <a:rPr lang="cs-CZ" sz="2000" dirty="0">
                <a:hlinkClick r:id="rId3"/>
              </a:rPr>
              <a:t>https://www.cuni.cz/UK-1673.html</a:t>
            </a:r>
            <a:r>
              <a:rPr lang="cs-CZ" sz="2000" dirty="0"/>
              <a:t>) – ozvěte se dopředu na GO</a:t>
            </a:r>
          </a:p>
          <a:p>
            <a:pPr marL="285750" indent="-285750">
              <a:buFont typeface="Arial" panose="020B0604020202020204" pitchFamily="34" charset="0"/>
              <a:buChar char="•"/>
            </a:pPr>
            <a:endParaRPr lang="cs-CZ" sz="2000" dirty="0"/>
          </a:p>
          <a:p>
            <a:pPr marL="285750" indent="-285750">
              <a:buFont typeface="Arial" panose="020B0604020202020204" pitchFamily="34" charset="0"/>
              <a:buChar char="•"/>
            </a:pPr>
            <a:r>
              <a:rPr lang="cs-CZ" sz="2000" b="1" dirty="0"/>
              <a:t>Změna spoluřešitele </a:t>
            </a:r>
            <a:r>
              <a:rPr lang="cs-CZ" sz="2000" dirty="0"/>
              <a:t>– žádat se nemusí, ale </a:t>
            </a:r>
            <a:r>
              <a:rPr lang="cs-CZ" sz="2000" b="1" dirty="0"/>
              <a:t>potřebné nahlásit na GO</a:t>
            </a:r>
          </a:p>
          <a:p>
            <a:pPr marL="342900" indent="-342900">
              <a:buFont typeface="Wingdings" panose="05000000000000000000" pitchFamily="2" charset="2"/>
              <a:buChar char="Ø"/>
            </a:pPr>
            <a:r>
              <a:rPr lang="cs-CZ" sz="2000" dirty="0"/>
              <a:t>Pokračující projekty: změnit v aplikaci (lze od dubna do začátku října) zapsáním jména nové osoby + zdůvodnit v průběžné i závěrečné zprávě </a:t>
            </a:r>
          </a:p>
          <a:p>
            <a:pPr marL="342900" indent="-342900">
              <a:buFont typeface="Wingdings" panose="05000000000000000000" pitchFamily="2" charset="2"/>
              <a:buChar char="Ø"/>
            </a:pPr>
            <a:r>
              <a:rPr lang="cs-CZ" sz="2000" dirty="0"/>
              <a:t>Poslední rok: nelze změnit v aplikaci, zdůvodňuje se v závěrečné zprávě</a:t>
            </a:r>
          </a:p>
          <a:p>
            <a:pPr marL="342900" indent="-342900">
              <a:buFont typeface="Wingdings" panose="05000000000000000000" pitchFamily="2" charset="2"/>
              <a:buChar char="Ø"/>
            </a:pPr>
            <a:endParaRPr lang="cs-CZ" sz="2000" dirty="0"/>
          </a:p>
          <a:p>
            <a:pPr marL="285750" indent="-285750">
              <a:buFont typeface="Arial" panose="020B0604020202020204" pitchFamily="34" charset="0"/>
              <a:buChar char="•"/>
            </a:pPr>
            <a:r>
              <a:rPr lang="cs-CZ" sz="2000" dirty="0"/>
              <a:t>V případě změn v řešitelském týmu je potřeba dodržet zásadu, aby součet prostředků na </a:t>
            </a:r>
            <a:r>
              <a:rPr lang="cs-CZ" sz="2000" b="1" dirty="0"/>
              <a:t>stipendia</a:t>
            </a:r>
            <a:r>
              <a:rPr lang="cs-CZ" sz="2000" dirty="0"/>
              <a:t> tvořil více </a:t>
            </a:r>
            <a:r>
              <a:rPr lang="cs-CZ" sz="2000" b="1" dirty="0"/>
              <a:t>než 75 % </a:t>
            </a:r>
            <a:r>
              <a:rPr lang="cs-CZ" sz="2000" dirty="0"/>
              <a:t>z celkových prostředků určených pro mzdy a stipendia zároveň dodržet zásadu, že počet studentů je alespoň roven počtu ostatních členů řešitelského týmu (viz Pravidla GA UK </a:t>
            </a:r>
            <a:r>
              <a:rPr lang="cs-CZ" sz="2000" dirty="0">
                <a:hlinkClick r:id="rId4"/>
              </a:rPr>
              <a:t>http://www.cuni.cz/UK-2446.html</a:t>
            </a:r>
            <a:r>
              <a:rPr lang="cs-CZ" sz="2000" dirty="0"/>
              <a:t>)</a:t>
            </a:r>
          </a:p>
          <a:p>
            <a:pPr marL="285750" indent="-285750">
              <a:buFont typeface="Arial" panose="020B0604020202020204" pitchFamily="34" charset="0"/>
              <a:buChar char="•"/>
            </a:pPr>
            <a:endParaRPr lang="cs-CZ" sz="2000" dirty="0"/>
          </a:p>
          <a:p>
            <a:pPr marL="285750" indent="-285750">
              <a:buFont typeface="Arial" panose="020B0604020202020204" pitchFamily="34" charset="0"/>
              <a:buChar char="•"/>
            </a:pPr>
            <a:r>
              <a:rPr lang="cs-CZ" sz="2000" dirty="0"/>
              <a:t>Pokud je spoluřešitel studentem bakalářského programu, stává se členem projektového týmu bez nároku na stipendium.</a:t>
            </a:r>
          </a:p>
        </p:txBody>
      </p:sp>
      <p:pic>
        <p:nvPicPr>
          <p:cNvPr id="6" name="Obrázek 5"/>
          <p:cNvPicPr>
            <a:picLocks noChangeAspect="1"/>
          </p:cNvPicPr>
          <p:nvPr/>
        </p:nvPicPr>
        <p:blipFill>
          <a:blip r:embed="rId5"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38</a:t>
            </a:fld>
            <a:endParaRPr lang="cs-CZ"/>
          </a:p>
        </p:txBody>
      </p:sp>
      <p:sp>
        <p:nvSpPr>
          <p:cNvPr id="7" name="Zástupný symbol pro zápatí 6"/>
          <p:cNvSpPr>
            <a:spLocks noGrp="1"/>
          </p:cNvSpPr>
          <p:nvPr>
            <p:ph type="ftr" sz="quarter" idx="11"/>
          </p:nvPr>
        </p:nvSpPr>
        <p:spPr>
          <a:xfrm>
            <a:off x="100668" y="6356350"/>
            <a:ext cx="1736521"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22594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04800" y="214185"/>
            <a:ext cx="11607114" cy="2062103"/>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Věcná část projektu – Změny v projektu</a:t>
            </a:r>
          </a:p>
          <a:p>
            <a:pPr lvl="0" algn="ctr"/>
            <a:endParaRPr lang="cs-CZ" sz="3200" b="1" dirty="0">
              <a:solidFill>
                <a:schemeClr val="accent1">
                  <a:lumMod val="75000"/>
                </a:schemeClr>
              </a:solidFill>
            </a:endParaRP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44843" y="1416536"/>
            <a:ext cx="11318789" cy="4370427"/>
          </a:xfrm>
          <a:prstGeom prst="rect">
            <a:avLst/>
          </a:prstGeom>
        </p:spPr>
        <p:txBody>
          <a:bodyPr wrap="square">
            <a:spAutoFit/>
          </a:bodyPr>
          <a:lstStyle/>
          <a:p>
            <a:endParaRPr lang="cs-CZ" b="1" dirty="0"/>
          </a:p>
          <a:p>
            <a:r>
              <a:rPr lang="cs-CZ" sz="2000" b="1" dirty="0"/>
              <a:t>Co má obsahovat žádost o změnu?</a:t>
            </a:r>
          </a:p>
          <a:p>
            <a:endParaRPr lang="cs-CZ" sz="2000" dirty="0"/>
          </a:p>
          <a:p>
            <a:pPr marL="285750" indent="-285750">
              <a:buFont typeface="Arial" panose="020B0604020202020204" pitchFamily="34" charset="0"/>
              <a:buChar char="•"/>
            </a:pPr>
            <a:r>
              <a:rPr lang="cs-CZ" sz="2000" b="1" dirty="0"/>
              <a:t>Jakákoliv žádost </a:t>
            </a:r>
            <a:r>
              <a:rPr lang="cs-CZ" sz="2000" dirty="0"/>
              <a:t>na GA UK se zasílá</a:t>
            </a:r>
            <a:r>
              <a:rPr lang="cs-CZ" sz="2000" b="1" dirty="0"/>
              <a:t> vždy </a:t>
            </a:r>
            <a:r>
              <a:rPr lang="cs-CZ" sz="2000" dirty="0"/>
              <a:t>formou</a:t>
            </a:r>
            <a:r>
              <a:rPr lang="cs-CZ" sz="2000" b="1" dirty="0"/>
              <a:t> </a:t>
            </a:r>
            <a:r>
              <a:rPr lang="cs-CZ" sz="2000" dirty="0"/>
              <a:t>vlastnoručně podepsaného dopisu buď písemně nebo elektronicky (</a:t>
            </a:r>
            <a:r>
              <a:rPr lang="cs-CZ" sz="2000" dirty="0" err="1"/>
              <a:t>scan</a:t>
            </a:r>
            <a:r>
              <a:rPr lang="cs-CZ" sz="2000" dirty="0"/>
              <a:t>). Vždy musí být uvedená kontaktní adresa, na kterou má být písemná odpověď zaslána, oslovení předsedy GR prof. Komárka, zdůvodnění a účel žádosti, a na jaké fakultě UK řešitel studuje – žádosti prosím konzultujte předem s GO</a:t>
            </a:r>
          </a:p>
          <a:p>
            <a:pPr marL="285750" indent="-285750">
              <a:buFont typeface="Arial" panose="020B0604020202020204" pitchFamily="34" charset="0"/>
              <a:buChar char="•"/>
            </a:pPr>
            <a:r>
              <a:rPr lang="cs-CZ" sz="2000" b="1" dirty="0"/>
              <a:t>U nového vedoucího</a:t>
            </a:r>
            <a:r>
              <a:rPr lang="cs-CZ" sz="2000" dirty="0"/>
              <a:t>, stejně tak </a:t>
            </a:r>
            <a:r>
              <a:rPr lang="cs-CZ" sz="2000" b="1" dirty="0"/>
              <a:t>v případě nového hlavního řešitele je nutné </a:t>
            </a:r>
            <a:r>
              <a:rPr lang="cs-CZ" sz="2000" dirty="0"/>
              <a:t>v žádosti uvádět</a:t>
            </a:r>
            <a:r>
              <a:rPr lang="cs-CZ" sz="2000" b="1" dirty="0"/>
              <a:t> číslo osoby.</a:t>
            </a:r>
            <a:endParaRPr lang="cs-CZ" sz="2000" dirty="0"/>
          </a:p>
          <a:p>
            <a:pPr marL="285750" indent="-285750">
              <a:buFont typeface="Arial" panose="020B0604020202020204" pitchFamily="34" charset="0"/>
              <a:buChar char="•"/>
            </a:pPr>
            <a:r>
              <a:rPr lang="cs-CZ" sz="2000" b="1" dirty="0"/>
              <a:t>Žádost o změnu vedoucího </a:t>
            </a:r>
            <a:r>
              <a:rPr lang="cs-CZ" sz="2000" dirty="0"/>
              <a:t>musí navíc obsahovat souhlas stávajícího (původního) i nově navrženého vedoucího projektu. </a:t>
            </a:r>
          </a:p>
          <a:p>
            <a:pPr marL="285750" indent="-285750">
              <a:buFont typeface="Arial" panose="020B0604020202020204" pitchFamily="34" charset="0"/>
              <a:buChar char="•"/>
            </a:pPr>
            <a:r>
              <a:rPr lang="cs-CZ" sz="2000" b="1" dirty="0"/>
              <a:t>V žádosti je třeba psát číslo grantového projektu, jak je uvedeno v aplikaci, nikoliv zúčtovací čísla fakulty či čísla smluv.</a:t>
            </a:r>
          </a:p>
          <a:p>
            <a:pPr marL="285750" indent="-285750">
              <a:buFont typeface="Arial" panose="020B0604020202020204" pitchFamily="34" charset="0"/>
              <a:buChar char="•"/>
            </a:pPr>
            <a:r>
              <a:rPr lang="cs-CZ" sz="2000" b="1" dirty="0"/>
              <a:t>Žádost před odesláním konzultujte vždy s GO.</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39</a:t>
            </a:fld>
            <a:endParaRPr lang="cs-CZ"/>
          </a:p>
        </p:txBody>
      </p:sp>
      <p:sp>
        <p:nvSpPr>
          <p:cNvPr id="7" name="Zástupný symbol pro zápatí 6"/>
          <p:cNvSpPr>
            <a:spLocks noGrp="1"/>
          </p:cNvSpPr>
          <p:nvPr>
            <p:ph type="ftr" sz="quarter" idx="11"/>
          </p:nvPr>
        </p:nvSpPr>
        <p:spPr>
          <a:xfrm>
            <a:off x="83890" y="6356350"/>
            <a:ext cx="1853967"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928543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38898" y="205946"/>
            <a:ext cx="11747156"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Obecná část</a:t>
            </a:r>
          </a:p>
        </p:txBody>
      </p:sp>
      <p:sp>
        <p:nvSpPr>
          <p:cNvPr id="3" name="Obdélník 2"/>
          <p:cNvSpPr/>
          <p:nvPr/>
        </p:nvSpPr>
        <p:spPr>
          <a:xfrm>
            <a:off x="420130" y="1498798"/>
            <a:ext cx="11458832" cy="4062651"/>
          </a:xfrm>
          <a:prstGeom prst="rect">
            <a:avLst/>
          </a:prstGeom>
        </p:spPr>
        <p:txBody>
          <a:bodyPr wrap="square">
            <a:spAutoFit/>
          </a:bodyPr>
          <a:lstStyle/>
          <a:p>
            <a:endParaRPr lang="cs-CZ" dirty="0"/>
          </a:p>
          <a:p>
            <a:pPr marL="342900" indent="-342900" algn="just">
              <a:buFont typeface="Arial" panose="020B0604020202020204" pitchFamily="34" charset="0"/>
              <a:buChar char="•"/>
            </a:pPr>
            <a:r>
              <a:rPr lang="cs-CZ" sz="2400" dirty="0"/>
              <a:t>Každý projekt bude veden pod </a:t>
            </a:r>
            <a:r>
              <a:rPr lang="cs-CZ" sz="2400" b="1" dirty="0"/>
              <a:t>zúčtovacím číslem projektu, </a:t>
            </a:r>
            <a:r>
              <a:rPr lang="cs-CZ" sz="2400" dirty="0"/>
              <a:t>tzv. účetní zakázka/ středisko (číslo uvedeno ve Smlouvě, čl. I/odst. 4) – při čerpání a vyúčtování je nutná úzká spolupráce s EO; zúčtovací číslo je identifikátorem projektu z hlediska fakultního účetního systému.</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Hlavní řešitel projektu musí být </a:t>
            </a:r>
            <a:r>
              <a:rPr lang="cs-CZ" sz="2400" b="1" dirty="0"/>
              <a:t>studentem FF UK</a:t>
            </a:r>
            <a:r>
              <a:rPr lang="cs-CZ" sz="2400" dirty="0"/>
              <a:t>; v případě, že hlavní řešitel/studentský spoluřešitel přeruší nebo ukončí studium, </a:t>
            </a:r>
            <a:r>
              <a:rPr lang="cs-CZ" sz="2400" b="1" dirty="0"/>
              <a:t>nemůže</a:t>
            </a:r>
            <a:r>
              <a:rPr lang="cs-CZ" sz="2400" dirty="0"/>
              <a:t> nadále projekt realizovat a čerpat finanční prostředky (lze však požádat o změnu, </a:t>
            </a:r>
            <a:r>
              <a:rPr lang="cs-CZ" sz="2400" b="1" dirty="0"/>
              <a:t>viz Věcná část projektu od slidu 37</a:t>
            </a:r>
            <a:r>
              <a:rPr lang="cs-CZ" sz="2400" dirty="0"/>
              <a:t>).</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V případě přerušení studia/ukončení neprodleně tento stav </a:t>
            </a:r>
            <a:r>
              <a:rPr lang="cs-CZ" sz="2400" b="1" dirty="0"/>
              <a:t>nahlaste e-mailem GO.</a:t>
            </a:r>
          </a:p>
        </p:txBody>
      </p:sp>
      <p:pic>
        <p:nvPicPr>
          <p:cNvPr id="9" name="Obrázek 8"/>
          <p:cNvPicPr>
            <a:picLocks noChangeAspect="1"/>
          </p:cNvPicPr>
          <p:nvPr/>
        </p:nvPicPr>
        <p:blipFill>
          <a:blip r:embed="rId3" cstate="print"/>
          <a:stretch>
            <a:fillRect/>
          </a:stretch>
        </p:blipFill>
        <p:spPr>
          <a:xfrm flipV="1">
            <a:off x="0" y="6648452"/>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4</a:t>
            </a:fld>
            <a:endParaRPr lang="cs-CZ"/>
          </a:p>
        </p:txBody>
      </p:sp>
      <p:sp>
        <p:nvSpPr>
          <p:cNvPr id="6" name="Zástupný symbol pro zápatí 5"/>
          <p:cNvSpPr>
            <a:spLocks noGrp="1"/>
          </p:cNvSpPr>
          <p:nvPr>
            <p:ph type="ftr" sz="quarter" idx="11"/>
          </p:nvPr>
        </p:nvSpPr>
        <p:spPr>
          <a:xfrm>
            <a:off x="0" y="6283327"/>
            <a:ext cx="1887523" cy="365125"/>
          </a:xfrm>
        </p:spPr>
        <p:txBody>
          <a:bodyPr/>
          <a:lstStyle/>
          <a:p>
            <a:pPr lvl="0"/>
            <a:r>
              <a:rPr lang="cs-CZ" sz="2400" b="1" dirty="0">
                <a:solidFill>
                  <a:srgbClr val="FFC000">
                    <a:lumMod val="40000"/>
                    <a:lumOff val="60000"/>
                  </a:srgbClr>
                </a:solidFill>
              </a:rPr>
              <a:t>GA UK 2024</a:t>
            </a:r>
          </a:p>
          <a:p>
            <a:endParaRPr lang="cs-CZ" dirty="0"/>
          </a:p>
        </p:txBody>
      </p:sp>
    </p:spTree>
    <p:extLst>
      <p:ext uri="{BB962C8B-B14F-4D97-AF65-F5344CB8AC3E}">
        <p14:creationId xmlns:p14="http://schemas.microsoft.com/office/powerpoint/2010/main" val="3902722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1353865" y="524991"/>
            <a:ext cx="9065431" cy="1323439"/>
          </a:xfrm>
          <a:prstGeom prst="rect">
            <a:avLst/>
          </a:prstGeom>
        </p:spPr>
        <p:txBody>
          <a:bodyPr wrap="none">
            <a:spAutoFit/>
          </a:bodyPr>
          <a:lstStyle/>
          <a:p>
            <a:pPr algn="ctr"/>
            <a:r>
              <a:rPr lang="cs-CZ" sz="32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Věcná část projektu – Průběžné a závěrečné zprávy</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51935" y="1466335"/>
            <a:ext cx="11071654" cy="4431983"/>
          </a:xfrm>
          <a:prstGeom prst="rect">
            <a:avLst/>
          </a:prstGeom>
        </p:spPr>
        <p:txBody>
          <a:bodyPr wrap="square">
            <a:spAutoFit/>
          </a:bodyPr>
          <a:lstStyle/>
          <a:p>
            <a:pPr algn="just"/>
            <a:endParaRPr lang="cs-CZ" u="sng" dirty="0"/>
          </a:p>
          <a:p>
            <a:pPr algn="just"/>
            <a:r>
              <a:rPr lang="cs-CZ" sz="2400" u="sng" dirty="0"/>
              <a:t>Průběžné zprávy (PZ):</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Týkají se pokračujících projektů.</a:t>
            </a:r>
          </a:p>
          <a:p>
            <a:pPr marL="285750" indent="-285750" algn="just">
              <a:buFont typeface="Arial" panose="020B0604020202020204" pitchFamily="34" charset="0"/>
              <a:buChar char="•"/>
            </a:pPr>
            <a:r>
              <a:rPr lang="cs-CZ" sz="2400" dirty="0"/>
              <a:t>Odevzdání prostřednictvím aplikace GA UK.</a:t>
            </a:r>
            <a:endParaRPr lang="cs-CZ" sz="2400" dirty="0">
              <a:solidFill>
                <a:srgbClr val="FF0000"/>
              </a:solidFill>
            </a:endParaRPr>
          </a:p>
          <a:p>
            <a:pPr marL="285750" indent="-285750" algn="just">
              <a:buFont typeface="Arial" panose="020B0604020202020204" pitchFamily="34" charset="0"/>
              <a:buChar char="•"/>
            </a:pPr>
            <a:r>
              <a:rPr lang="cs-CZ" sz="2400" dirty="0"/>
              <a:t>Termín odevzdání na začátku ledna následujícího roku, vždy zveřejněn v aplikaci, řešitelé budou informováni také e-mailem.</a:t>
            </a:r>
          </a:p>
          <a:p>
            <a:pPr marL="285750" indent="-285750" algn="just">
              <a:buFont typeface="Arial" panose="020B0604020202020204" pitchFamily="34" charset="0"/>
              <a:buChar char="•"/>
            </a:pPr>
            <a:r>
              <a:rPr lang="cs-CZ" sz="2400" dirty="0"/>
              <a:t>Skládají se z Výroční zprávy a Žádosti o pokračování projektu, více v Příručce k vyplnění nahrané v aplikaci.</a:t>
            </a:r>
          </a:p>
          <a:p>
            <a:pPr marL="285750" indent="-285750" algn="just">
              <a:buFont typeface="Arial" panose="020B0604020202020204" pitchFamily="34" charset="0"/>
              <a:buChar char="•"/>
            </a:pPr>
            <a:r>
              <a:rPr lang="cs-CZ" sz="2400" dirty="0"/>
              <a:t>Součástí PZ je žádost o finanční prostředky na další rok</a:t>
            </a:r>
          </a:p>
          <a:p>
            <a:pPr marL="285750" indent="-285750" algn="just">
              <a:buFont typeface="Arial" panose="020B0604020202020204" pitchFamily="34" charset="0"/>
              <a:buChar char="•"/>
            </a:pPr>
            <a:r>
              <a:rPr lang="cs-CZ" sz="2400" dirty="0"/>
              <a:t>Výše požadovaných finančních prostředků musí odpovídat výhledu finančních prostředků (max. navýšení o 10%)</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40</a:t>
            </a:fld>
            <a:endParaRPr lang="cs-CZ"/>
          </a:p>
        </p:txBody>
      </p:sp>
      <p:sp>
        <p:nvSpPr>
          <p:cNvPr id="7" name="Zástupný symbol pro zápatí 6"/>
          <p:cNvSpPr>
            <a:spLocks noGrp="1"/>
          </p:cNvSpPr>
          <p:nvPr>
            <p:ph type="ftr" sz="quarter" idx="11"/>
          </p:nvPr>
        </p:nvSpPr>
        <p:spPr>
          <a:xfrm>
            <a:off x="67112" y="6356350"/>
            <a:ext cx="171974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3546487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38897" y="304801"/>
            <a:ext cx="11681254" cy="1323439"/>
          </a:xfrm>
          <a:prstGeom prst="rect">
            <a:avLst/>
          </a:prstGeom>
        </p:spPr>
        <p:txBody>
          <a:bodyPr wrap="square">
            <a:spAutoFit/>
          </a:bodyPr>
          <a:lstStyle/>
          <a:p>
            <a:pPr algn="ctr"/>
            <a:r>
              <a:rPr lang="cs-CZ" sz="32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Věcná část projektu – Průběžné a závěrečné zprávy</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76649" y="1326292"/>
            <a:ext cx="11112843" cy="4062651"/>
          </a:xfrm>
          <a:prstGeom prst="rect">
            <a:avLst/>
          </a:prstGeom>
        </p:spPr>
        <p:txBody>
          <a:bodyPr wrap="square">
            <a:spAutoFit/>
          </a:bodyPr>
          <a:lstStyle/>
          <a:p>
            <a:pPr algn="just"/>
            <a:endParaRPr lang="cs-CZ" u="sng" dirty="0"/>
          </a:p>
          <a:p>
            <a:pPr algn="just"/>
            <a:r>
              <a:rPr lang="cs-CZ" sz="2400" u="sng" dirty="0"/>
              <a:t>Závěrečné zprávy (ZZ):</a:t>
            </a:r>
          </a:p>
          <a:p>
            <a:pPr algn="just"/>
            <a:endParaRPr lang="cs-CZ" sz="2400" u="sng" dirty="0"/>
          </a:p>
          <a:p>
            <a:pPr marL="285750" indent="-285750" algn="just">
              <a:buFont typeface="Arial" panose="020B0604020202020204" pitchFamily="34" charset="0"/>
              <a:buChar char="•"/>
            </a:pPr>
            <a:r>
              <a:rPr lang="cs-CZ" sz="2400" dirty="0"/>
              <a:t>Odevzdávají se po ukončení projektu společně s dokončenými výstupy cca v polovině března následujícího roku po skončení projektu.</a:t>
            </a:r>
          </a:p>
          <a:p>
            <a:pPr marL="285750" indent="-285750" algn="just">
              <a:buFont typeface="Arial" panose="020B0604020202020204" pitchFamily="34" charset="0"/>
              <a:buChar char="•"/>
            </a:pPr>
            <a:r>
              <a:rPr lang="cs-CZ" sz="2400" dirty="0"/>
              <a:t>V případě nedokončení výstupů je možnost požádat v ZZ o odložení hodnocení (nutné přiložit alespoň rukopis), následně žádost posoudí komise GA UK a případně dojde k odložení hodnocení o 1 rok; nutné mít vyúčtované všechny finanční prostředky do konce listopadu daného roku realizace projektu. </a:t>
            </a:r>
          </a:p>
          <a:p>
            <a:pPr marL="285750" indent="-285750" algn="just">
              <a:buFont typeface="Arial" panose="020B0604020202020204" pitchFamily="34" charset="0"/>
              <a:buChar char="•"/>
            </a:pPr>
            <a:r>
              <a:rPr lang="cs-CZ" sz="2400" dirty="0"/>
              <a:t>V případě odložení hodnocení se následně další rok odevzdává ZZ se stručným popisem a doloženými uskutečněnými výstupy.</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41</a:t>
            </a:fld>
            <a:endParaRPr lang="cs-CZ"/>
          </a:p>
        </p:txBody>
      </p:sp>
      <p:sp>
        <p:nvSpPr>
          <p:cNvPr id="7" name="Zástupný symbol pro zápatí 6"/>
          <p:cNvSpPr>
            <a:spLocks noGrp="1"/>
          </p:cNvSpPr>
          <p:nvPr>
            <p:ph type="ftr" sz="quarter" idx="11"/>
          </p:nvPr>
        </p:nvSpPr>
        <p:spPr>
          <a:xfrm>
            <a:off x="75501" y="6356350"/>
            <a:ext cx="1770077"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939475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38896" y="288324"/>
            <a:ext cx="11730681" cy="1569660"/>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Věcná část projektu – Průběžné a závěrečné zprávy</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584886" y="1285104"/>
            <a:ext cx="10832531" cy="4893647"/>
          </a:xfrm>
          <a:prstGeom prst="rect">
            <a:avLst/>
          </a:prstGeom>
        </p:spPr>
        <p:txBody>
          <a:bodyPr wrap="square">
            <a:spAutoFit/>
          </a:bodyPr>
          <a:lstStyle/>
          <a:p>
            <a:pPr algn="just"/>
            <a:r>
              <a:rPr lang="cs-CZ" sz="2400" u="sng" dirty="0"/>
              <a:t>Závěrečné zprávy (ZZ):</a:t>
            </a:r>
          </a:p>
          <a:p>
            <a:pPr algn="just"/>
            <a:endParaRPr lang="sk-SK" sz="2400" u="sng" dirty="0"/>
          </a:p>
          <a:p>
            <a:r>
              <a:rPr lang="cs-CZ" sz="2400" b="1" dirty="0"/>
              <a:t>DŮLEŽITÉ</a:t>
            </a:r>
            <a:r>
              <a:rPr lang="cs-CZ" sz="2400" dirty="0"/>
              <a:t>: čl. 4, odst. 7 Smlouvy GAUK:</a:t>
            </a:r>
          </a:p>
          <a:p>
            <a:pPr marL="342900" indent="-342900" algn="just">
              <a:buFont typeface="Arial" panose="020B0604020202020204" pitchFamily="34" charset="0"/>
              <a:buChar char="•"/>
            </a:pPr>
            <a:r>
              <a:rPr lang="cs-CZ" sz="2400" b="1" dirty="0"/>
              <a:t>Hlavní řešitel má povinnost odevzdat závěrečnou zprávu</a:t>
            </a:r>
            <a:r>
              <a:rPr lang="cs-CZ" sz="2400" dirty="0"/>
              <a:t>, pokud tak neučiní, má tuto povinnost </a:t>
            </a:r>
            <a:r>
              <a:rPr lang="cs-CZ" sz="2400" b="1" dirty="0"/>
              <a:t>vedoucí projektu</a:t>
            </a:r>
            <a:r>
              <a:rPr lang="cs-CZ" sz="2400" dirty="0"/>
              <a:t>. Pokud tak neučiní řešitel ani vedoucí projektu, má </a:t>
            </a:r>
            <a:r>
              <a:rPr lang="cs-CZ" sz="2400" b="1" dirty="0"/>
              <a:t>fakulta povinnost vrátit doplňkové náklady za poslední rok řešení</a:t>
            </a:r>
            <a:r>
              <a:rPr lang="cs-CZ" sz="2400" dirty="0"/>
              <a:t>.</a:t>
            </a:r>
          </a:p>
          <a:p>
            <a:pPr marL="342900" indent="-342900" algn="just">
              <a:buFont typeface="Arial" panose="020B0604020202020204" pitchFamily="34" charset="0"/>
              <a:buChar char="•"/>
            </a:pPr>
            <a:r>
              <a:rPr lang="cs-CZ" sz="2400" dirty="0"/>
              <a:t>Pokud tuto povinnost řešitel nesplní, bude fakulta požadovat uhrazení doplňkových nákladů po základní součástí řešitele</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V případě, že projekt obdržel hodnocení „nesplněno“ či „splněno s výhradou“, je </a:t>
            </a:r>
            <a:r>
              <a:rPr lang="cs-CZ" sz="2400" b="1" dirty="0"/>
              <a:t>možné do konce následujícího roku</a:t>
            </a:r>
            <a:r>
              <a:rPr lang="cs-CZ" sz="2400" dirty="0"/>
              <a:t>, ve kterém byla zhodnocena závěrečná zpráva, doložit relevantní publikační výstupy a zažádat Grantovou radu o změnu hodnocení.</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42</a:t>
            </a:fld>
            <a:endParaRPr lang="cs-CZ"/>
          </a:p>
        </p:txBody>
      </p:sp>
      <p:sp>
        <p:nvSpPr>
          <p:cNvPr id="7" name="Zástupný symbol pro zápatí 6"/>
          <p:cNvSpPr>
            <a:spLocks noGrp="1"/>
          </p:cNvSpPr>
          <p:nvPr>
            <p:ph type="ftr" sz="quarter" idx="11"/>
          </p:nvPr>
        </p:nvSpPr>
        <p:spPr>
          <a:xfrm>
            <a:off x="92279" y="6356350"/>
            <a:ext cx="1770077"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550578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04800" y="255373"/>
            <a:ext cx="11524735" cy="584775"/>
          </a:xfrm>
          <a:prstGeom prst="rect">
            <a:avLst/>
          </a:prstGeom>
        </p:spPr>
        <p:txBody>
          <a:bodyPr wrap="square">
            <a:spAutoFit/>
          </a:bodyPr>
          <a:lstStyle/>
          <a:p>
            <a:pPr algn="ctr"/>
            <a:r>
              <a:rPr lang="cs-CZ" sz="3200" b="1" dirty="0">
                <a:solidFill>
                  <a:schemeClr val="accent1">
                    <a:lumMod val="75000"/>
                  </a:schemeClr>
                </a:solidFill>
              </a:rPr>
              <a:t>Věcná část projektu – Průběžné a závěrečné zprávy</a:t>
            </a:r>
            <a:endParaRPr lang="cs-CZ" sz="3200" dirty="0"/>
          </a:p>
        </p:txBody>
      </p:sp>
      <p:sp>
        <p:nvSpPr>
          <p:cNvPr id="3" name="Obdélník 2"/>
          <p:cNvSpPr/>
          <p:nvPr/>
        </p:nvSpPr>
        <p:spPr>
          <a:xfrm>
            <a:off x="510745" y="864973"/>
            <a:ext cx="11228173" cy="4770537"/>
          </a:xfrm>
          <a:prstGeom prst="rect">
            <a:avLst/>
          </a:prstGeom>
        </p:spPr>
        <p:txBody>
          <a:bodyPr wrap="square">
            <a:spAutoFit/>
          </a:bodyPr>
          <a:lstStyle/>
          <a:p>
            <a:endParaRPr lang="cs-CZ" dirty="0"/>
          </a:p>
          <a:p>
            <a:pPr marL="285750" indent="-285750" algn="just">
              <a:buFont typeface="Arial" panose="020B0604020202020204" pitchFamily="34" charset="0"/>
              <a:buChar char="•"/>
            </a:pPr>
            <a:r>
              <a:rPr lang="cs-CZ" sz="2200" b="1" dirty="0"/>
              <a:t>Dodržujte termíny pro odevzdání zpráv</a:t>
            </a:r>
            <a:r>
              <a:rPr lang="cs-CZ" sz="2200" dirty="0"/>
              <a:t>, navazují na ně další nezbytné administrativní úkony spojené s pokračováním nebo hodnocením projektu.</a:t>
            </a:r>
          </a:p>
          <a:p>
            <a:pPr marL="285750" indent="-285750" algn="just">
              <a:buFont typeface="Arial" panose="020B0604020202020204" pitchFamily="34" charset="0"/>
              <a:buChar char="•"/>
            </a:pPr>
            <a:r>
              <a:rPr lang="cs-CZ" sz="2200" dirty="0"/>
              <a:t>V části týkající se vyúčtování projektu vykazujte čerpané položky, jejichž výše se musí shodovat s účetním systémem (účetní zakázka vašeho projektu) –</a:t>
            </a:r>
            <a:r>
              <a:rPr lang="en-US" sz="2200" dirty="0"/>
              <a:t>&gt;</a:t>
            </a:r>
            <a:r>
              <a:rPr lang="cs-CZ" sz="2200" dirty="0"/>
              <a:t> </a:t>
            </a:r>
            <a:r>
              <a:rPr lang="cs-CZ" sz="2200" b="1" dirty="0"/>
              <a:t>je nutná spolupráce s EO a vyžádání sestavy účetní zakázky od Ing. Libora Steina (EO).</a:t>
            </a:r>
            <a:endParaRPr lang="en-US" sz="2200" b="1" dirty="0"/>
          </a:p>
          <a:p>
            <a:pPr marL="285750" indent="-285750" algn="just">
              <a:buFont typeface="Arial" panose="020B0604020202020204" pitchFamily="34" charset="0"/>
              <a:buChar char="•"/>
            </a:pPr>
            <a:r>
              <a:rPr lang="cs-CZ" sz="2200" b="1" dirty="0"/>
              <a:t>Podrobně rozepsat komentář </a:t>
            </a:r>
            <a:r>
              <a:rPr lang="cs-CZ" sz="2200" dirty="0"/>
              <a:t>k vyčerpaným financím (nestačí formulace „výdaje byly vyčerpány dle plánu“).</a:t>
            </a:r>
            <a:endParaRPr lang="cs-CZ" sz="2200" dirty="0">
              <a:solidFill>
                <a:srgbClr val="FF0000"/>
              </a:solidFill>
            </a:endParaRPr>
          </a:p>
          <a:p>
            <a:pPr marL="285750" indent="-285750" algn="just">
              <a:buFont typeface="Arial" panose="020B0604020202020204" pitchFamily="34" charset="0"/>
              <a:buChar char="•"/>
            </a:pPr>
            <a:r>
              <a:rPr lang="cs-CZ" sz="2200" b="1" dirty="0"/>
              <a:t>Zdůvodňujte jakékoli změny (věcné, personální…atd.).</a:t>
            </a:r>
          </a:p>
          <a:p>
            <a:pPr marL="285750" indent="-285750" algn="just">
              <a:buFont typeface="Arial" panose="020B0604020202020204" pitchFamily="34" charset="0"/>
              <a:buChar char="•"/>
            </a:pPr>
            <a:r>
              <a:rPr lang="cs-CZ" sz="2200" dirty="0"/>
              <a:t>Popište a </a:t>
            </a:r>
            <a:r>
              <a:rPr lang="cs-CZ" sz="2200" b="1" dirty="0"/>
              <a:t>zdůvodněte přesuny</a:t>
            </a:r>
            <a:r>
              <a:rPr lang="cs-CZ" sz="2200" dirty="0"/>
              <a:t> finančních prostředků.</a:t>
            </a:r>
          </a:p>
          <a:p>
            <a:pPr marL="285750" indent="-285750" algn="just">
              <a:buFont typeface="Arial" panose="020B0604020202020204" pitchFamily="34" charset="0"/>
              <a:buChar char="•"/>
            </a:pPr>
            <a:r>
              <a:rPr lang="cs-CZ" sz="2200" dirty="0"/>
              <a:t>V případě nedočerpání přidělených financí je nutné prostředky GA UK vrátit a to včetně poměrné části režie (</a:t>
            </a:r>
            <a:r>
              <a:rPr lang="cs-CZ" sz="2200" b="1" dirty="0"/>
              <a:t>vratce se však pokuste pokud možno zabránit a vždy konzultujte tuto situaci neprodleně s GO</a:t>
            </a:r>
            <a:r>
              <a:rPr lang="cs-CZ" sz="2200" dirty="0"/>
              <a:t>).</a:t>
            </a:r>
          </a:p>
          <a:p>
            <a:pPr marL="285750" indent="-285750" algn="just">
              <a:buFont typeface="Arial" panose="020B0604020202020204" pitchFamily="34" charset="0"/>
              <a:buChar char="•"/>
            </a:pPr>
            <a:r>
              <a:rPr lang="cs-CZ" sz="2200" b="1" dirty="0"/>
              <a:t>Vratku je třeba v komentáři zdůvodnit a uvést její konkrétní výši.</a:t>
            </a:r>
          </a:p>
        </p:txBody>
      </p:sp>
      <p:pic>
        <p:nvPicPr>
          <p:cNvPr id="6" name="Obrázek 5"/>
          <p:cNvPicPr>
            <a:picLocks noChangeAspect="1"/>
          </p:cNvPicPr>
          <p:nvPr/>
        </p:nvPicPr>
        <p:blipFill>
          <a:blip r:embed="rId3" cstate="print"/>
          <a:stretch>
            <a:fillRect/>
          </a:stretch>
        </p:blipFill>
        <p:spPr>
          <a:xfrm flipV="1">
            <a:off x="0" y="6648450"/>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43</a:t>
            </a:fld>
            <a:endParaRPr lang="cs-CZ" dirty="0"/>
          </a:p>
        </p:txBody>
      </p:sp>
      <p:sp>
        <p:nvSpPr>
          <p:cNvPr id="7" name="Zástupný symbol pro zápatí 6"/>
          <p:cNvSpPr>
            <a:spLocks noGrp="1"/>
          </p:cNvSpPr>
          <p:nvPr>
            <p:ph type="ftr" sz="quarter" idx="11"/>
          </p:nvPr>
        </p:nvSpPr>
        <p:spPr>
          <a:xfrm>
            <a:off x="83890" y="6356350"/>
            <a:ext cx="1736521"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20884006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71564" y="1656576"/>
            <a:ext cx="7848872" cy="5078313"/>
          </a:xfrm>
          <a:prstGeom prst="rect">
            <a:avLst/>
          </a:prstGeom>
        </p:spPr>
        <p:txBody>
          <a:bodyPr wrap="square">
            <a:spAutoFit/>
          </a:bodyPr>
          <a:lstStyle/>
          <a:p>
            <a:pPr algn="ctr"/>
            <a:r>
              <a:rPr lang="cs-CZ" sz="3200" dirty="0">
                <a:solidFill>
                  <a:srgbClr val="002060"/>
                </a:solidFill>
              </a:rPr>
              <a:t>Děkujeme za pozornost!</a:t>
            </a:r>
          </a:p>
          <a:p>
            <a:pPr lvl="0" algn="ctr"/>
            <a:endParaRPr lang="cs-CZ" sz="3200" b="1" dirty="0">
              <a:solidFill>
                <a:srgbClr val="002060"/>
              </a:solidFill>
            </a:endParaRPr>
          </a:p>
          <a:p>
            <a:pPr lvl="0" algn="ctr"/>
            <a:r>
              <a:rPr lang="cs-CZ" sz="3200" dirty="0">
                <a:solidFill>
                  <a:srgbClr val="002060"/>
                </a:solidFill>
              </a:rPr>
              <a:t>Mgr. Monika </a:t>
            </a:r>
            <a:r>
              <a:rPr lang="cs-CZ" sz="3200" dirty="0" err="1">
                <a:solidFill>
                  <a:srgbClr val="002060"/>
                </a:solidFill>
              </a:rPr>
              <a:t>Sechovcová</a:t>
            </a:r>
            <a:r>
              <a:rPr lang="cs-CZ" sz="3200" dirty="0">
                <a:solidFill>
                  <a:srgbClr val="002060"/>
                </a:solidFill>
              </a:rPr>
              <a:t> </a:t>
            </a:r>
          </a:p>
          <a:p>
            <a:pPr lvl="0" algn="ctr"/>
            <a:r>
              <a:rPr lang="cs-CZ" sz="3200" dirty="0">
                <a:solidFill>
                  <a:srgbClr val="002060"/>
                </a:solidFill>
              </a:rPr>
              <a:t>Mgr. Jiří Tříska</a:t>
            </a:r>
          </a:p>
          <a:p>
            <a:pPr lvl="0" algn="ctr"/>
            <a:endParaRPr lang="cs-CZ" sz="3200" dirty="0">
              <a:solidFill>
                <a:srgbClr val="002060"/>
              </a:solidFill>
            </a:endParaRPr>
          </a:p>
          <a:p>
            <a:pPr lvl="0" algn="ctr"/>
            <a:r>
              <a:rPr lang="cs-CZ" sz="3200" dirty="0">
                <a:solidFill>
                  <a:srgbClr val="002060"/>
                </a:solidFill>
              </a:rPr>
              <a:t>Projektová a grantové oddělení</a:t>
            </a:r>
          </a:p>
          <a:p>
            <a:pPr lvl="0"/>
            <a:endParaRPr lang="cs-CZ" sz="3200" dirty="0">
              <a:solidFill>
                <a:srgbClr val="002060"/>
              </a:solidFill>
            </a:endParaRPr>
          </a:p>
          <a:p>
            <a:pPr lvl="0" algn="ctr"/>
            <a:r>
              <a:rPr lang="cs-CZ" sz="2400" dirty="0">
                <a:solidFill>
                  <a:srgbClr val="002060"/>
                </a:solidFill>
                <a:hlinkClick r:id="rId3"/>
              </a:rPr>
              <a:t>https://www.ff.cuni.cz/fakulta/struktura-historie/oddeleni-dekanatu/projektove-grantove-oddeleni/referat-projektove-podpory/</a:t>
            </a:r>
            <a:endParaRPr lang="cs-CZ" sz="2400" dirty="0">
              <a:solidFill>
                <a:srgbClr val="002060"/>
              </a:solidFill>
            </a:endParaRPr>
          </a:p>
          <a:p>
            <a:pPr lvl="0" algn="ctr"/>
            <a:endParaRPr lang="cs-CZ" sz="2800" dirty="0">
              <a:solidFill>
                <a:schemeClr val="accent1">
                  <a:lumMod val="75000"/>
                </a:schemeClr>
              </a:solidFill>
            </a:endParaRPr>
          </a:p>
        </p:txBody>
      </p:sp>
      <p:pic>
        <p:nvPicPr>
          <p:cNvPr id="6" name="Obrázek 5"/>
          <p:cNvPicPr>
            <a:picLocks noChangeAspect="1"/>
          </p:cNvPicPr>
          <p:nvPr/>
        </p:nvPicPr>
        <p:blipFill>
          <a:blip r:embed="rId4" cstate="print"/>
          <a:stretch>
            <a:fillRect/>
          </a:stretch>
        </p:blipFill>
        <p:spPr>
          <a:xfrm flipV="1">
            <a:off x="0" y="6648450"/>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44</a:t>
            </a:fld>
            <a:endParaRPr lang="cs-CZ" dirty="0"/>
          </a:p>
        </p:txBody>
      </p:sp>
      <p:pic>
        <p:nvPicPr>
          <p:cNvPr id="5" name="Obrázek 4">
            <a:extLst>
              <a:ext uri="{FF2B5EF4-FFF2-40B4-BE49-F238E27FC236}">
                <a16:creationId xmlns:a16="http://schemas.microsoft.com/office/drawing/2014/main" id="{691854C0-F885-4CC4-BB1B-76DA99CD717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0951"/>
            <a:ext cx="4744976" cy="1466372"/>
          </a:xfrm>
          <a:prstGeom prst="rect">
            <a:avLst/>
          </a:prstGeom>
        </p:spPr>
      </p:pic>
      <p:sp>
        <p:nvSpPr>
          <p:cNvPr id="7" name="Zástupný symbol pro zápatí 6"/>
          <p:cNvSpPr>
            <a:spLocks noGrp="1"/>
          </p:cNvSpPr>
          <p:nvPr>
            <p:ph type="ftr" sz="quarter" idx="11"/>
          </p:nvPr>
        </p:nvSpPr>
        <p:spPr>
          <a:xfrm>
            <a:off x="92280" y="6356350"/>
            <a:ext cx="1778466"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2400" b="1" i="0" u="none" strike="noStrike" kern="1200" cap="none" spc="0" normalizeH="0" baseline="0" noProof="0" dirty="0">
                <a:ln>
                  <a:noFill/>
                </a:ln>
                <a:solidFill>
                  <a:srgbClr val="FFC000">
                    <a:lumMod val="40000"/>
                    <a:lumOff val="60000"/>
                  </a:srgbClr>
                </a:solidFill>
                <a:effectLst/>
                <a:uLnTx/>
                <a:uFillTx/>
                <a:latin typeface="Calibri"/>
                <a:ea typeface="+mn-ea"/>
                <a:cs typeface="+mn-cs"/>
              </a:rPr>
              <a:t>GA UK 2024 </a:t>
            </a:r>
            <a:endParaRPr lang="cs-CZ" dirty="0"/>
          </a:p>
        </p:txBody>
      </p:sp>
    </p:spTree>
    <p:extLst>
      <p:ext uri="{BB962C8B-B14F-4D97-AF65-F5344CB8AC3E}">
        <p14:creationId xmlns:p14="http://schemas.microsoft.com/office/powerpoint/2010/main" val="25861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0258315F-CA55-47DF-9A9C-380C33269B8B}" type="slidenum">
              <a:rPr lang="cs-CZ" smtClean="0"/>
              <a:pPr/>
              <a:t>5</a:t>
            </a:fld>
            <a:endParaRPr lang="cs-CZ" dirty="0"/>
          </a:p>
        </p:txBody>
      </p:sp>
      <p:sp>
        <p:nvSpPr>
          <p:cNvPr id="3" name="Obdélník 2"/>
          <p:cNvSpPr/>
          <p:nvPr/>
        </p:nvSpPr>
        <p:spPr>
          <a:xfrm>
            <a:off x="156518" y="115330"/>
            <a:ext cx="11821297"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Obecná část </a:t>
            </a:r>
          </a:p>
        </p:txBody>
      </p:sp>
      <p:sp>
        <p:nvSpPr>
          <p:cNvPr id="4" name="Obdélník 3"/>
          <p:cNvSpPr/>
          <p:nvPr/>
        </p:nvSpPr>
        <p:spPr>
          <a:xfrm>
            <a:off x="444843" y="1276866"/>
            <a:ext cx="11277600" cy="3693319"/>
          </a:xfrm>
          <a:prstGeom prst="rect">
            <a:avLst/>
          </a:prstGeom>
        </p:spPr>
        <p:txBody>
          <a:bodyPr wrap="square">
            <a:spAutoFit/>
          </a:bodyPr>
          <a:lstStyle/>
          <a:p>
            <a:pPr>
              <a:buFont typeface="Arial" pitchFamily="34" charset="0"/>
              <a:buChar char="•"/>
            </a:pPr>
            <a:r>
              <a:rPr lang="cs-CZ" sz="2400" dirty="0"/>
              <a:t>   V některých případech je možné požádat o přerušení projektu.</a:t>
            </a:r>
          </a:p>
          <a:p>
            <a:endParaRPr lang="cs-CZ" sz="2400" dirty="0"/>
          </a:p>
          <a:p>
            <a:pPr>
              <a:buFont typeface="Arial" pitchFamily="34" charset="0"/>
              <a:buChar char="•"/>
            </a:pPr>
            <a:r>
              <a:rPr lang="cs-CZ" sz="2400" dirty="0"/>
              <a:t>   Přerušit řešení projektu GAUK lze </a:t>
            </a:r>
            <a:r>
              <a:rPr lang="cs-CZ" sz="2400" b="1" dirty="0"/>
              <a:t>z následujících důvodů:</a:t>
            </a:r>
          </a:p>
          <a:p>
            <a:r>
              <a:rPr lang="cs-CZ" sz="2400" dirty="0"/>
              <a:t>- mateřská a rodičovská dovolená</a:t>
            </a:r>
          </a:p>
          <a:p>
            <a:r>
              <a:rPr lang="cs-CZ" sz="2400" dirty="0"/>
              <a:t>- dlouhodobé zdravotní důvody</a:t>
            </a:r>
          </a:p>
          <a:p>
            <a:endParaRPr lang="cs-CZ" sz="2400" dirty="0"/>
          </a:p>
          <a:p>
            <a:pPr>
              <a:buFont typeface="Arial" pitchFamily="34" charset="0"/>
              <a:buChar char="•"/>
            </a:pPr>
            <a:r>
              <a:rPr lang="cs-CZ" sz="2400" dirty="0"/>
              <a:t>   O přerušení je možné žádat na 1 kalendářní rok, při přerušení na dva roky je nutné zaslat žádost po roce znovu. Žádosti se adresují na předsedu Grantové rady UK profesora Vladimíra Komárka prostřednictvím Kanceláře GA UK (předem informujte GO).</a:t>
            </a:r>
          </a:p>
          <a:p>
            <a:endParaRPr lang="cs-CZ" dirty="0"/>
          </a:p>
        </p:txBody>
      </p:sp>
      <p:pic>
        <p:nvPicPr>
          <p:cNvPr id="5" name="Obrázek 4"/>
          <p:cNvPicPr>
            <a:picLocks noChangeAspect="1"/>
          </p:cNvPicPr>
          <p:nvPr/>
        </p:nvPicPr>
        <p:blipFill>
          <a:blip r:embed="rId2" cstate="print"/>
          <a:stretch>
            <a:fillRect/>
          </a:stretch>
        </p:blipFill>
        <p:spPr>
          <a:xfrm flipV="1">
            <a:off x="0" y="6753226"/>
            <a:ext cx="12192000" cy="209548"/>
          </a:xfrm>
          <a:prstGeom prst="rect">
            <a:avLst/>
          </a:prstGeom>
        </p:spPr>
      </p:pic>
      <p:sp>
        <p:nvSpPr>
          <p:cNvPr id="6" name="Zástupný symbol pro zápatí 5"/>
          <p:cNvSpPr>
            <a:spLocks noGrp="1"/>
          </p:cNvSpPr>
          <p:nvPr>
            <p:ph type="ftr" sz="quarter" idx="11"/>
          </p:nvPr>
        </p:nvSpPr>
        <p:spPr>
          <a:xfrm>
            <a:off x="58723" y="6356350"/>
            <a:ext cx="1770077" cy="365125"/>
          </a:xfrm>
        </p:spPr>
        <p:txBody>
          <a:bodyPr/>
          <a:lstStyle/>
          <a:p>
            <a:pPr lvl="0"/>
            <a:r>
              <a:rPr lang="cs-CZ" sz="2400" b="1" dirty="0">
                <a:solidFill>
                  <a:srgbClr val="FFC000">
                    <a:lumMod val="40000"/>
                    <a:lumOff val="60000"/>
                  </a:srgbClr>
                </a:solidFill>
              </a:rPr>
              <a:t>GA UK 2024</a:t>
            </a:r>
          </a:p>
          <a:p>
            <a:endParaRPr lang="cs-CZ" dirty="0"/>
          </a:p>
        </p:txBody>
      </p:sp>
    </p:spTree>
    <p:extLst>
      <p:ext uri="{BB962C8B-B14F-4D97-AF65-F5344CB8AC3E}">
        <p14:creationId xmlns:p14="http://schemas.microsoft.com/office/powerpoint/2010/main" val="266802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329514" y="164758"/>
            <a:ext cx="11598875" cy="830997"/>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Finanční část </a:t>
            </a:r>
          </a:p>
        </p:txBody>
      </p:sp>
      <p:sp>
        <p:nvSpPr>
          <p:cNvPr id="2" name="TextovéPole 1"/>
          <p:cNvSpPr txBox="1"/>
          <p:nvPr/>
        </p:nvSpPr>
        <p:spPr>
          <a:xfrm>
            <a:off x="1883532" y="1824257"/>
            <a:ext cx="8424936" cy="369332"/>
          </a:xfrm>
          <a:prstGeom prst="rect">
            <a:avLst/>
          </a:prstGeom>
          <a:noFill/>
        </p:spPr>
        <p:txBody>
          <a:bodyPr wrap="square" rtlCol="0">
            <a:spAutoFit/>
          </a:bodyPr>
          <a:lstStyle/>
          <a:p>
            <a:endParaRPr lang="cs-CZ" dirty="0"/>
          </a:p>
        </p:txBody>
      </p:sp>
      <p:sp>
        <p:nvSpPr>
          <p:cNvPr id="3" name="Obdélník 2"/>
          <p:cNvSpPr/>
          <p:nvPr/>
        </p:nvSpPr>
        <p:spPr>
          <a:xfrm>
            <a:off x="444843" y="1532157"/>
            <a:ext cx="11343503" cy="4154984"/>
          </a:xfrm>
          <a:prstGeom prst="rect">
            <a:avLst/>
          </a:prstGeom>
        </p:spPr>
        <p:txBody>
          <a:bodyPr wrap="square">
            <a:spAutoFit/>
          </a:bodyPr>
          <a:lstStyle/>
          <a:p>
            <a:pPr marL="342900" indent="-342900">
              <a:buFont typeface="Arial" panose="020B0604020202020204" pitchFamily="34" charset="0"/>
              <a:buChar char="•"/>
            </a:pPr>
            <a:r>
              <a:rPr lang="cs-CZ" sz="2400" dirty="0"/>
              <a:t>Finanční prostředky jsou projektu přiděleny vždy na jeden kalendářní rok.</a:t>
            </a:r>
          </a:p>
          <a:p>
            <a:pPr marL="342900" indent="-342900">
              <a:buFont typeface="Arial" panose="020B0604020202020204" pitchFamily="34" charset="0"/>
              <a:buChar char="•"/>
            </a:pPr>
            <a:r>
              <a:rPr lang="cs-CZ" sz="2400" dirty="0"/>
              <a:t>Čerpat finanční prostředky je možné po odevzdání </a:t>
            </a:r>
            <a:r>
              <a:rPr lang="cs-CZ" sz="2400" b="1" dirty="0"/>
              <a:t>podpisového vzoru</a:t>
            </a:r>
            <a:r>
              <a:rPr lang="cs-CZ" sz="2400" dirty="0"/>
              <a:t> na EO (</a:t>
            </a:r>
            <a:r>
              <a:rPr lang="cs-CZ" sz="2400" u="sng" dirty="0">
                <a:hlinkClick r:id="rId3"/>
              </a:rPr>
              <a:t>https://www.ff.cuni.cz/fakulta/</a:t>
            </a:r>
            <a:r>
              <a:rPr lang="cs-CZ" sz="2400" u="sng" dirty="0" err="1">
                <a:hlinkClick r:id="rId3"/>
              </a:rPr>
              <a:t>oddeleni-dekanatu</a:t>
            </a:r>
            <a:r>
              <a:rPr lang="cs-CZ" sz="2400" u="sng" dirty="0">
                <a:hlinkClick r:id="rId3"/>
              </a:rPr>
              <a:t>/</a:t>
            </a:r>
            <a:r>
              <a:rPr lang="cs-CZ" sz="2400" u="sng" dirty="0" err="1">
                <a:hlinkClick r:id="rId3"/>
              </a:rPr>
              <a:t>ekonomicke-oddeleni</a:t>
            </a:r>
            <a:r>
              <a:rPr lang="cs-CZ" sz="2400" u="sng" dirty="0">
                <a:hlinkClick r:id="rId3"/>
              </a:rPr>
              <a:t>/</a:t>
            </a:r>
            <a:r>
              <a:rPr lang="cs-CZ" sz="2400" u="sng" dirty="0" err="1">
                <a:hlinkClick r:id="rId3"/>
              </a:rPr>
              <a:t>formulare</a:t>
            </a:r>
            <a:r>
              <a:rPr lang="cs-CZ" sz="2400" u="sng" dirty="0">
                <a:hlinkClick r:id="rId3"/>
              </a:rPr>
              <a:t>/</a:t>
            </a:r>
            <a:r>
              <a:rPr lang="cs-CZ" sz="2400" u="sng" dirty="0"/>
              <a:t>).</a:t>
            </a:r>
          </a:p>
          <a:p>
            <a:pPr marL="457200" indent="-457200" algn="just">
              <a:buFont typeface="Arial" panose="020B0604020202020204" pitchFamily="34" charset="0"/>
              <a:buChar char="•"/>
            </a:pPr>
            <a:r>
              <a:rPr lang="cs-CZ" sz="2400" dirty="0"/>
              <a:t>Podpisový vzor legitimuje osoby v něm uvedené k disponování s prostředky přidělenými na projekt.</a:t>
            </a:r>
          </a:p>
          <a:p>
            <a:pPr marL="457200" indent="-457200" algn="just">
              <a:buFont typeface="Arial" panose="020B0604020202020204" pitchFamily="34" charset="0"/>
              <a:buChar char="•"/>
            </a:pPr>
            <a:r>
              <a:rPr lang="cs-CZ" sz="2400" dirty="0"/>
              <a:t>Osoby uvedené v podpisovém vzoru jsou oprávněny podepisovat formuláře typu: návrh na přiznání stipendia, formulář pro vyúčtování, průvodní list k faktuře, návrh odměny pro školitele (pozor – neplatí u podpisu na smlouvách apod., na to je potřeba udělit dané osobě plnou moc).</a:t>
            </a:r>
          </a:p>
          <a:p>
            <a:pPr marL="457200" indent="-457200" algn="just">
              <a:buFont typeface="Arial" panose="020B0604020202020204" pitchFamily="34" charset="0"/>
              <a:buChar char="•"/>
            </a:pPr>
            <a:r>
              <a:rPr lang="cs-CZ" sz="2400" b="1" dirty="0"/>
              <a:t>U víceletých projektů zůstává podpisový vzor stejný a v dalším roce řešení není třeba předkládat nový.</a:t>
            </a:r>
          </a:p>
        </p:txBody>
      </p:sp>
      <p:pic>
        <p:nvPicPr>
          <p:cNvPr id="11" name="Obrázek 10"/>
          <p:cNvPicPr>
            <a:picLocks noChangeAspect="1"/>
          </p:cNvPicPr>
          <p:nvPr/>
        </p:nvPicPr>
        <p:blipFill>
          <a:blip r:embed="rId4" cstate="print"/>
          <a:stretch>
            <a:fillRect/>
          </a:stretch>
        </p:blipFill>
        <p:spPr>
          <a:xfrm flipV="1">
            <a:off x="0" y="6648452"/>
            <a:ext cx="12192000" cy="209548"/>
          </a:xfrm>
          <a:prstGeom prst="rect">
            <a:avLst/>
          </a:prstGeom>
        </p:spPr>
      </p:pic>
      <p:sp>
        <p:nvSpPr>
          <p:cNvPr id="4" name="Zástupný symbol pro číslo snímku 3"/>
          <p:cNvSpPr>
            <a:spLocks noGrp="1"/>
          </p:cNvSpPr>
          <p:nvPr>
            <p:ph type="sldNum" sz="quarter" idx="12"/>
          </p:nvPr>
        </p:nvSpPr>
        <p:spPr/>
        <p:txBody>
          <a:bodyPr/>
          <a:lstStyle/>
          <a:p>
            <a:fld id="{0258315F-CA55-47DF-9A9C-380C33269B8B}" type="slidenum">
              <a:rPr lang="cs-CZ" smtClean="0"/>
              <a:pPr/>
              <a:t>6</a:t>
            </a:fld>
            <a:endParaRPr lang="cs-CZ"/>
          </a:p>
        </p:txBody>
      </p:sp>
      <p:sp>
        <p:nvSpPr>
          <p:cNvPr id="7" name="Zástupný symbol pro zápatí 6"/>
          <p:cNvSpPr>
            <a:spLocks noGrp="1"/>
          </p:cNvSpPr>
          <p:nvPr>
            <p:ph type="ftr" sz="quarter" idx="11"/>
          </p:nvPr>
        </p:nvSpPr>
        <p:spPr>
          <a:xfrm>
            <a:off x="58724" y="6356350"/>
            <a:ext cx="1711354"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339645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5489436" y="701160"/>
            <a:ext cx="324127" cy="830997"/>
          </a:xfrm>
          <a:prstGeom prst="rect">
            <a:avLst/>
          </a:prstGeom>
        </p:spPr>
        <p:txBody>
          <a:bodyPr wrap="none">
            <a:spAutoFit/>
          </a:bodyPr>
          <a:lstStyle/>
          <a:p>
            <a:pPr algn="ctr"/>
            <a:r>
              <a:rPr lang="cs-CZ" sz="4800" dirty="0">
                <a:ln w="0"/>
                <a:effectLst>
                  <a:outerShdw blurRad="38100" dist="19050" dir="2700000" algn="tl" rotWithShape="0">
                    <a:schemeClr val="dk1">
                      <a:alpha val="40000"/>
                    </a:schemeClr>
                  </a:outerShdw>
                </a:effectLst>
              </a:rPr>
              <a:t> </a:t>
            </a:r>
          </a:p>
        </p:txBody>
      </p:sp>
      <p:pic>
        <p:nvPicPr>
          <p:cNvPr id="4" name="Obrázek 3"/>
          <p:cNvPicPr>
            <a:picLocks noChangeAspect="1"/>
          </p:cNvPicPr>
          <p:nvPr/>
        </p:nvPicPr>
        <p:blipFill>
          <a:blip r:embed="rId3" cstate="print"/>
          <a:stretch>
            <a:fillRect/>
          </a:stretch>
        </p:blipFill>
        <p:spPr>
          <a:xfrm flipV="1">
            <a:off x="0" y="6649858"/>
            <a:ext cx="12192000" cy="209548"/>
          </a:xfrm>
          <a:prstGeom prst="rect">
            <a:avLst/>
          </a:prstGeom>
        </p:spPr>
      </p:pic>
      <p:sp>
        <p:nvSpPr>
          <p:cNvPr id="2" name="Zástupný symbol pro číslo snímku 1"/>
          <p:cNvSpPr>
            <a:spLocks noGrp="1"/>
          </p:cNvSpPr>
          <p:nvPr>
            <p:ph type="sldNum" sz="quarter" idx="12"/>
          </p:nvPr>
        </p:nvSpPr>
        <p:spPr/>
        <p:txBody>
          <a:bodyPr/>
          <a:lstStyle/>
          <a:p>
            <a:fld id="{0258315F-CA55-47DF-9A9C-380C33269B8B}" type="slidenum">
              <a:rPr lang="cs-CZ" smtClean="0"/>
              <a:pPr/>
              <a:t>7</a:t>
            </a:fld>
            <a:endParaRPr lang="cs-CZ"/>
          </a:p>
        </p:txBody>
      </p:sp>
      <p:pic>
        <p:nvPicPr>
          <p:cNvPr id="3" name="Obráze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47905" y="216076"/>
            <a:ext cx="4496190" cy="6218459"/>
          </a:xfrm>
          <a:prstGeom prst="rect">
            <a:avLst/>
          </a:prstGeom>
        </p:spPr>
      </p:pic>
      <p:sp>
        <p:nvSpPr>
          <p:cNvPr id="6" name="Zástupný symbol pro zápatí 5"/>
          <p:cNvSpPr>
            <a:spLocks noGrp="1"/>
          </p:cNvSpPr>
          <p:nvPr>
            <p:ph type="ftr" sz="quarter" idx="11"/>
          </p:nvPr>
        </p:nvSpPr>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4180604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47135" y="115330"/>
            <a:ext cx="11689492" cy="1569660"/>
          </a:xfrm>
          <a:prstGeom prst="rect">
            <a:avLst/>
          </a:prstGeom>
        </p:spPr>
        <p:txBody>
          <a:bodyPr wrap="square">
            <a:spAutoFit/>
          </a:bodyPr>
          <a:lstStyle/>
          <a:p>
            <a:pPr lvl="0" algn="ctr"/>
            <a:r>
              <a:rPr lang="cs-CZ" sz="4800" dirty="0">
                <a:ln w="0"/>
                <a:effectLst>
                  <a:outerShdw blurRad="38100" dist="19050" dir="2700000" algn="tl" rotWithShape="0">
                    <a:schemeClr val="dk1">
                      <a:alpha val="40000"/>
                    </a:schemeClr>
                  </a:outerShdw>
                </a:effectLst>
              </a:rPr>
              <a:t>   </a:t>
            </a:r>
            <a:r>
              <a:rPr lang="cs-CZ" sz="3200" b="1" dirty="0">
                <a:solidFill>
                  <a:schemeClr val="accent1">
                    <a:lumMod val="75000"/>
                  </a:schemeClr>
                </a:solidFill>
              </a:rPr>
              <a:t>Finanční část  </a:t>
            </a:r>
          </a:p>
          <a:p>
            <a:pPr algn="ctr"/>
            <a:endParaRPr lang="cs-CZ" sz="4800" dirty="0">
              <a:ln w="0"/>
              <a:effectLst>
                <a:outerShdw blurRad="38100" dist="19050" dir="2700000" algn="tl" rotWithShape="0">
                  <a:schemeClr val="dk1">
                    <a:alpha val="40000"/>
                  </a:schemeClr>
                </a:outerShdw>
              </a:effectLst>
            </a:endParaRPr>
          </a:p>
        </p:txBody>
      </p:sp>
      <p:sp>
        <p:nvSpPr>
          <p:cNvPr id="2" name="Obdélník 1"/>
          <p:cNvSpPr/>
          <p:nvPr/>
        </p:nvSpPr>
        <p:spPr>
          <a:xfrm>
            <a:off x="444843" y="906164"/>
            <a:ext cx="11327027" cy="4770537"/>
          </a:xfrm>
          <a:prstGeom prst="rect">
            <a:avLst/>
          </a:prstGeom>
        </p:spPr>
        <p:txBody>
          <a:bodyPr wrap="square">
            <a:spAutoFit/>
          </a:bodyPr>
          <a:lstStyle/>
          <a:p>
            <a:pPr marL="285750" indent="-285750"/>
            <a:endParaRPr lang="cs-CZ" dirty="0"/>
          </a:p>
          <a:p>
            <a:pPr marL="285750" indent="-285750" algn="just">
              <a:buFont typeface="Arial" panose="020B0604020202020204" pitchFamily="34" charset="0"/>
              <a:buChar char="•"/>
            </a:pPr>
            <a:r>
              <a:rPr lang="cs-CZ" sz="2200" dirty="0"/>
              <a:t>Nejčastějšími daňovými doklady je </a:t>
            </a:r>
            <a:r>
              <a:rPr lang="cs-CZ" sz="2200" u="sng" dirty="0"/>
              <a:t>paragon</a:t>
            </a:r>
            <a:r>
              <a:rPr lang="cs-CZ" sz="2200" dirty="0"/>
              <a:t> nebo </a:t>
            </a:r>
            <a:r>
              <a:rPr lang="cs-CZ" sz="2200" u="sng" dirty="0"/>
              <a:t>faktura.</a:t>
            </a:r>
          </a:p>
          <a:p>
            <a:pPr marL="285750" indent="-285750" algn="just">
              <a:buFont typeface="Arial" panose="020B0604020202020204" pitchFamily="34" charset="0"/>
              <a:buChar char="•"/>
            </a:pPr>
            <a:r>
              <a:rPr lang="cs-CZ" sz="2200" dirty="0"/>
              <a:t>Originály účetních dokladů se odevzdávají na EO, doporučujeme si uschovat kopie těchto dokladů.</a:t>
            </a:r>
          </a:p>
          <a:p>
            <a:pPr marL="285750" indent="-285750" algn="just">
              <a:buFont typeface="Arial" panose="020B0604020202020204" pitchFamily="34" charset="0"/>
              <a:buChar char="•"/>
            </a:pPr>
            <a:r>
              <a:rPr lang="cs-CZ" sz="2200" u="sng" dirty="0"/>
              <a:t>Paragon</a:t>
            </a:r>
            <a:r>
              <a:rPr lang="cs-CZ" sz="2200" dirty="0"/>
              <a:t> by měl obsahovat podrobné údaje – položkově.</a:t>
            </a:r>
          </a:p>
          <a:p>
            <a:pPr marL="285750" indent="-285750" algn="just">
              <a:buFont typeface="Arial" panose="020B0604020202020204" pitchFamily="34" charset="0"/>
              <a:buChar char="•"/>
            </a:pPr>
            <a:r>
              <a:rPr lang="cs-CZ" sz="2200" u="sng" dirty="0"/>
              <a:t>Faktura</a:t>
            </a:r>
            <a:r>
              <a:rPr lang="cs-CZ" sz="2200" dirty="0"/>
              <a:t> musí být adresována na Univerzitu Karlovu (fakulta nemá právní subjektivitu, nevystavujte ji ani na vaše jméno</a:t>
            </a:r>
            <a:r>
              <a:rPr lang="cs-CZ" sz="2200" dirty="0">
                <a:solidFill>
                  <a:srgbClr val="FF0000"/>
                </a:solidFill>
              </a:rPr>
              <a:t>*</a:t>
            </a:r>
            <a:r>
              <a:rPr lang="cs-CZ" sz="2200" dirty="0"/>
              <a:t>).</a:t>
            </a:r>
            <a:endParaRPr lang="cs-CZ" sz="2200" b="1" dirty="0"/>
          </a:p>
          <a:p>
            <a:pPr algn="just"/>
            <a:r>
              <a:rPr lang="cs-CZ" sz="2200" b="1" dirty="0"/>
              <a:t>Oficiální fakturační adresa je: </a:t>
            </a:r>
          </a:p>
          <a:p>
            <a:pPr algn="just"/>
            <a:r>
              <a:rPr lang="cs-CZ" sz="2200" b="1" dirty="0"/>
              <a:t>			Univerzita Karlova</a:t>
            </a:r>
          </a:p>
          <a:p>
            <a:pPr algn="just"/>
            <a:r>
              <a:rPr lang="cs-CZ" sz="2200" b="1" dirty="0"/>
              <a:t>			Filozofická fakulta</a:t>
            </a:r>
          </a:p>
          <a:p>
            <a:pPr algn="just"/>
            <a:r>
              <a:rPr lang="cs-CZ" sz="2200" b="1" dirty="0"/>
              <a:t>			nám. Jana Palacha 2</a:t>
            </a:r>
          </a:p>
          <a:p>
            <a:pPr algn="just"/>
            <a:r>
              <a:rPr lang="cs-CZ" sz="2200" b="1" dirty="0"/>
              <a:t>			116 38 Praha 1</a:t>
            </a:r>
          </a:p>
          <a:p>
            <a:pPr algn="just"/>
            <a:r>
              <a:rPr lang="cs-CZ" sz="2200" b="1" dirty="0">
                <a:solidFill>
                  <a:srgbClr val="FF0000"/>
                </a:solidFill>
              </a:rPr>
              <a:t>			</a:t>
            </a:r>
            <a:r>
              <a:rPr lang="cs-CZ" sz="2200" b="1" dirty="0"/>
              <a:t>IČ 00216208, DIČ CZ00216208</a:t>
            </a:r>
            <a:endParaRPr lang="cs-CZ" sz="2200" dirty="0"/>
          </a:p>
          <a:p>
            <a:pPr algn="just"/>
            <a:r>
              <a:rPr lang="cs-CZ" sz="2200" dirty="0">
                <a:solidFill>
                  <a:srgbClr val="FF0000"/>
                </a:solidFill>
              </a:rPr>
              <a:t>*</a:t>
            </a:r>
            <a:r>
              <a:rPr lang="cs-CZ" sz="2200" b="1" dirty="0">
                <a:solidFill>
                  <a:srgbClr val="FF0000"/>
                </a:solidFill>
              </a:rPr>
              <a:t>Pozor, při nákupu letenek a ubytování, neadresujte fakturu na Univerzitu, nýbrž na sebe.</a:t>
            </a:r>
          </a:p>
        </p:txBody>
      </p:sp>
      <p:pic>
        <p:nvPicPr>
          <p:cNvPr id="6" name="Obrázek 5"/>
          <p:cNvPicPr>
            <a:picLocks noChangeAspect="1"/>
          </p:cNvPicPr>
          <p:nvPr/>
        </p:nvPicPr>
        <p:blipFill>
          <a:blip r:embed="rId3" cstate="print"/>
          <a:stretch>
            <a:fillRect/>
          </a:stretch>
        </p:blipFill>
        <p:spPr>
          <a:xfrm flipV="1">
            <a:off x="0" y="6654316"/>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8</a:t>
            </a:fld>
            <a:endParaRPr lang="cs-CZ"/>
          </a:p>
        </p:txBody>
      </p:sp>
      <p:sp>
        <p:nvSpPr>
          <p:cNvPr id="7" name="Zástupný symbol pro zápatí 6"/>
          <p:cNvSpPr>
            <a:spLocks noGrp="1"/>
          </p:cNvSpPr>
          <p:nvPr>
            <p:ph type="ftr" sz="quarter" idx="11"/>
          </p:nvPr>
        </p:nvSpPr>
        <p:spPr>
          <a:xfrm>
            <a:off x="67112" y="6356350"/>
            <a:ext cx="1744910"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032504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élník 18"/>
          <p:cNvSpPr/>
          <p:nvPr/>
        </p:nvSpPr>
        <p:spPr>
          <a:xfrm>
            <a:off x="255373" y="223366"/>
            <a:ext cx="11730681" cy="830997"/>
          </a:xfrm>
          <a:prstGeom prst="rect">
            <a:avLst/>
          </a:prstGeom>
        </p:spPr>
        <p:txBody>
          <a:bodyPr wrap="square">
            <a:spAutoFit/>
          </a:bodyPr>
          <a:lstStyle/>
          <a:p>
            <a:pPr algn="ctr"/>
            <a:r>
              <a:rPr lang="cs-CZ" sz="4800" dirty="0">
                <a:ln w="0"/>
                <a:effectLst>
                  <a:outerShdw blurRad="38100" dist="19050" dir="2700000" algn="tl" rotWithShape="0">
                    <a:schemeClr val="dk1">
                      <a:alpha val="40000"/>
                    </a:schemeClr>
                  </a:outerShdw>
                </a:effectLst>
              </a:rPr>
              <a:t> </a:t>
            </a:r>
            <a:r>
              <a:rPr lang="cs-CZ" sz="3200" b="1" dirty="0">
                <a:solidFill>
                  <a:srgbClr val="4472C4">
                    <a:lumMod val="75000"/>
                  </a:srgbClr>
                </a:solidFill>
              </a:rPr>
              <a:t>Finanční část</a:t>
            </a:r>
            <a:endParaRPr lang="cs-CZ" sz="4400" b="1" dirty="0"/>
          </a:p>
        </p:txBody>
      </p:sp>
      <p:sp>
        <p:nvSpPr>
          <p:cNvPr id="2" name="Obdélník 1"/>
          <p:cNvSpPr/>
          <p:nvPr/>
        </p:nvSpPr>
        <p:spPr>
          <a:xfrm>
            <a:off x="766119" y="1243914"/>
            <a:ext cx="10462054" cy="2867452"/>
          </a:xfrm>
          <a:prstGeom prst="rect">
            <a:avLst/>
          </a:prstGeom>
        </p:spPr>
        <p:txBody>
          <a:bodyPr wrap="square">
            <a:spAutoFit/>
          </a:bodyPr>
          <a:lstStyle/>
          <a:p>
            <a:pPr>
              <a:spcBef>
                <a:spcPts val="1000"/>
              </a:spcBef>
            </a:pPr>
            <a:r>
              <a:rPr lang="cs-CZ" sz="2800" b="1" dirty="0">
                <a:solidFill>
                  <a:schemeClr val="accent1">
                    <a:lumMod val="75000"/>
                  </a:schemeClr>
                </a:solidFill>
              </a:rPr>
              <a:t> </a:t>
            </a:r>
            <a:endParaRPr lang="cs-CZ" sz="2400" b="1" dirty="0"/>
          </a:p>
          <a:p>
            <a:pPr marL="342900" indent="-342900" algn="just">
              <a:spcBef>
                <a:spcPts val="1000"/>
              </a:spcBef>
              <a:buFont typeface="Arial" panose="020B0604020202020204" pitchFamily="34" charset="0"/>
              <a:buChar char="•"/>
            </a:pPr>
            <a:r>
              <a:rPr lang="cs-CZ" sz="2400" dirty="0"/>
              <a:t>Na faktuře uvádějte správný formát IČ a DIČ, nevynechávejte počáteční nuly (viz předchozí slide, nebo www stránky EO).</a:t>
            </a:r>
          </a:p>
          <a:p>
            <a:pPr marL="342900" indent="-342900" algn="just">
              <a:buFont typeface="Arial" panose="020B0604020202020204" pitchFamily="34" charset="0"/>
              <a:buChar char="•"/>
            </a:pPr>
            <a:r>
              <a:rPr lang="cs-CZ" sz="2400" dirty="0"/>
              <a:t>Faktura musí obsahovat název dodavatele (opět správně jeho IČ a DIČ), adresu a bankovní spojení.</a:t>
            </a:r>
          </a:p>
          <a:p>
            <a:pPr marL="342900" indent="-342900" algn="just">
              <a:buFont typeface="Arial" panose="020B0604020202020204" pitchFamily="34" charset="0"/>
              <a:buChar char="•"/>
            </a:pPr>
            <a:r>
              <a:rPr lang="cs-CZ" sz="2400" dirty="0"/>
              <a:t>Datum vystavení, datum splatnosti a u plátců DPH datum uskutečnění.</a:t>
            </a:r>
          </a:p>
          <a:p>
            <a:pPr marL="342900" indent="-342900" algn="just">
              <a:buFont typeface="Arial" panose="020B0604020202020204" pitchFamily="34" charset="0"/>
              <a:buChar char="•"/>
            </a:pPr>
            <a:r>
              <a:rPr lang="cs-CZ" sz="2400" dirty="0"/>
              <a:t>Předmět plnění (jednotková cena, tzn. jak se došlo k celkové ceně).</a:t>
            </a:r>
          </a:p>
        </p:txBody>
      </p:sp>
      <p:pic>
        <p:nvPicPr>
          <p:cNvPr id="6" name="Obrázek 5"/>
          <p:cNvPicPr>
            <a:picLocks noChangeAspect="1"/>
          </p:cNvPicPr>
          <p:nvPr/>
        </p:nvPicPr>
        <p:blipFill>
          <a:blip r:embed="rId3" cstate="print"/>
          <a:stretch>
            <a:fillRect/>
          </a:stretch>
        </p:blipFill>
        <p:spPr>
          <a:xfrm flipV="1">
            <a:off x="0" y="6712212"/>
            <a:ext cx="12192000" cy="209548"/>
          </a:xfrm>
          <a:prstGeom prst="rect">
            <a:avLst/>
          </a:prstGeom>
        </p:spPr>
      </p:pic>
      <p:sp>
        <p:nvSpPr>
          <p:cNvPr id="3" name="Zástupný symbol pro číslo snímku 2"/>
          <p:cNvSpPr>
            <a:spLocks noGrp="1"/>
          </p:cNvSpPr>
          <p:nvPr>
            <p:ph type="sldNum" sz="quarter" idx="12"/>
          </p:nvPr>
        </p:nvSpPr>
        <p:spPr/>
        <p:txBody>
          <a:bodyPr/>
          <a:lstStyle/>
          <a:p>
            <a:fld id="{0258315F-CA55-47DF-9A9C-380C33269B8B}" type="slidenum">
              <a:rPr lang="cs-CZ" smtClean="0"/>
              <a:pPr/>
              <a:t>9</a:t>
            </a:fld>
            <a:endParaRPr lang="cs-CZ"/>
          </a:p>
        </p:txBody>
      </p:sp>
      <p:sp>
        <p:nvSpPr>
          <p:cNvPr id="7" name="Zástupný symbol pro zápatí 6"/>
          <p:cNvSpPr>
            <a:spLocks noGrp="1"/>
          </p:cNvSpPr>
          <p:nvPr>
            <p:ph type="ftr" sz="quarter" idx="11"/>
          </p:nvPr>
        </p:nvSpPr>
        <p:spPr>
          <a:xfrm>
            <a:off x="100668" y="6356350"/>
            <a:ext cx="1719743" cy="365125"/>
          </a:xfrm>
        </p:spPr>
        <p:txBody>
          <a:bodyPr/>
          <a:lstStyle/>
          <a:p>
            <a:pPr lvl="0"/>
            <a:r>
              <a:rPr lang="cs-CZ" sz="2400" b="1" dirty="0">
                <a:solidFill>
                  <a:srgbClr val="FFC000">
                    <a:lumMod val="40000"/>
                    <a:lumOff val="60000"/>
                  </a:srgbClr>
                </a:solidFill>
              </a:rPr>
              <a:t>GA UK 2024 </a:t>
            </a:r>
            <a:endParaRPr lang="cs-CZ" dirty="0"/>
          </a:p>
        </p:txBody>
      </p:sp>
    </p:spTree>
    <p:extLst>
      <p:ext uri="{BB962C8B-B14F-4D97-AF65-F5344CB8AC3E}">
        <p14:creationId xmlns:p14="http://schemas.microsoft.com/office/powerpoint/2010/main" val="15434456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3860</TotalTime>
  <Words>5028</Words>
  <Application>Microsoft Office PowerPoint</Application>
  <PresentationFormat>Širokoúhlá obrazovka</PresentationFormat>
  <Paragraphs>502</Paragraphs>
  <Slides>44</Slides>
  <Notes>37</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44</vt:i4>
      </vt:variant>
    </vt:vector>
  </HeadingPairs>
  <TitlesOfParts>
    <vt:vector size="53" baseType="lpstr">
      <vt:lpstr>Arial</vt:lpstr>
      <vt:lpstr>Calibri</vt:lpstr>
      <vt:lpstr>Calibri Light</vt:lpstr>
      <vt:lpstr>Segoe Print</vt:lpstr>
      <vt:lpstr>Times New Roman</vt:lpstr>
      <vt:lpstr>Wingdings</vt:lpstr>
      <vt:lpstr>Motiv Office</vt:lpstr>
      <vt:lpstr>Document</vt:lpstr>
      <vt:lpstr>Dokument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Prasličáková, Lenka</dc:creator>
  <cp:lastModifiedBy>Sechovcová, Monika</cp:lastModifiedBy>
  <cp:revision>122</cp:revision>
  <cp:lastPrinted>2022-04-13T15:33:55Z</cp:lastPrinted>
  <dcterms:created xsi:type="dcterms:W3CDTF">2021-04-06T15:43:48Z</dcterms:created>
  <dcterms:modified xsi:type="dcterms:W3CDTF">2024-08-21T12:24:26Z</dcterms:modified>
</cp:coreProperties>
</file>