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0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26" r:id="rId15"/>
    <p:sldId id="349" r:id="rId16"/>
    <p:sldId id="351" r:id="rId17"/>
    <p:sldId id="352" r:id="rId18"/>
    <p:sldId id="353" r:id="rId19"/>
    <p:sldId id="354" r:id="rId20"/>
    <p:sldId id="350" r:id="rId21"/>
  </p:sldIdLst>
  <p:sldSz cx="20104100" cy="113093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F7C876C-9C35-48CC-9626-460BBD75EDE8}">
          <p14:sldIdLst>
            <p14:sldId id="260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26"/>
            <p14:sldId id="349"/>
            <p14:sldId id="351"/>
            <p14:sldId id="352"/>
            <p14:sldId id="353"/>
            <p14:sldId id="354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iverzita Karlova v Praze" initials="UK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82B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4" autoAdjust="0"/>
    <p:restoredTop sz="94660" autoAdjust="0"/>
  </p:normalViewPr>
  <p:slideViewPr>
    <p:cSldViewPr snapToGrid="0">
      <p:cViewPr varScale="1">
        <p:scale>
          <a:sx n="25" d="100"/>
          <a:sy n="25" d="100"/>
        </p:scale>
        <p:origin x="760" y="68"/>
      </p:cViewPr>
      <p:guideLst>
        <p:guide orient="horz" pos="3562"/>
        <p:guide pos="6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01A4A-A955-42F7-BBC2-12860F83B4CA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A1D89-B2AE-4847-B813-1B16C7FCE8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07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A29C-D549-4D52-9BE9-55DD6DF51756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87A8-2573-42E8-8C4A-4D8D8E332A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1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0414D99A-EF63-4E13-8223-10F772D93ABC}"/>
              </a:ext>
            </a:extLst>
          </p:cNvPr>
          <p:cNvSpPr/>
          <p:nvPr userDrawn="1"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B8B494-74F2-4D67-AE81-F452476F4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260" y="167640"/>
            <a:ext cx="9407839" cy="11141710"/>
          </a:xfrm>
          <a:prstGeom prst="rect">
            <a:avLst/>
          </a:prstGeom>
        </p:spPr>
      </p:pic>
      <p:sp>
        <p:nvSpPr>
          <p:cNvPr id="32" name="object 33">
            <a:extLst>
              <a:ext uri="{FF2B5EF4-FFF2-40B4-BE49-F238E27FC236}">
                <a16:creationId xmlns:a16="http://schemas.microsoft.com/office/drawing/2014/main" id="{66AA2E40-9943-42F7-9B11-49E536313CF5}"/>
              </a:ext>
            </a:extLst>
          </p:cNvPr>
          <p:cNvSpPr txBox="1"/>
          <p:nvPr userDrawn="1"/>
        </p:nvSpPr>
        <p:spPr>
          <a:xfrm>
            <a:off x="1019640" y="7128540"/>
            <a:ext cx="997204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6600" b="1" dirty="0">
                <a:solidFill>
                  <a:srgbClr val="C00000"/>
                </a:solidFill>
                <a:latin typeface="Gill Sans MT" panose="020B0502020104020203" pitchFamily="34" charset="-18"/>
                <a:cs typeface="Gill Sans MT"/>
              </a:rPr>
              <a:t>	Univerzita Karlova					</a:t>
            </a:r>
            <a:r>
              <a:rPr lang="cs-CZ" sz="4800" b="1" dirty="0">
                <a:solidFill>
                  <a:srgbClr val="C00000"/>
                </a:solidFill>
                <a:latin typeface="Gill Sans MT" panose="020B0502020104020203" pitchFamily="34" charset="-18"/>
                <a:cs typeface="Gill Sans MT"/>
              </a:rPr>
              <a:t>Prague, Czech Republic</a:t>
            </a:r>
            <a:endParaRPr sz="6600" b="1" dirty="0">
              <a:solidFill>
                <a:srgbClr val="C00000"/>
              </a:solidFill>
              <a:latin typeface="Gill Sans MT" panose="020B0502020104020203" pitchFamily="34" charset="-18"/>
              <a:cs typeface="Gill Sans MT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9180AFE3-1014-4C70-9454-8A4AFB3A5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65" y="3601007"/>
            <a:ext cx="7155786" cy="2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6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96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0A3-E9CC-4454-BBF9-664814D4ED2B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25DF-D996-46F3-B8FE-4BA2A55A6D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00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prstGeom prst="rect">
            <a:avLst/>
          </a:prstGeom>
        </p:spPr>
        <p:txBody>
          <a:bodyPr anchor="b"/>
          <a:lstStyle>
            <a:lvl1pPr>
              <a:defRPr sz="9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12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79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32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2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34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05.01.2022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ADADEDA-A891-4533-B698-C3F52D37E910}"/>
              </a:ext>
            </a:extLst>
          </p:cNvPr>
          <p:cNvCxnSpPr>
            <a:cxnSpLocks/>
          </p:cNvCxnSpPr>
          <p:nvPr userDrawn="1"/>
        </p:nvCxnSpPr>
        <p:spPr>
          <a:xfrm>
            <a:off x="866731" y="10056659"/>
            <a:ext cx="16485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5">
            <a:extLst>
              <a:ext uri="{FF2B5EF4-FFF2-40B4-BE49-F238E27FC236}">
                <a16:creationId xmlns:a16="http://schemas.microsoft.com/office/drawing/2014/main" id="{E6F024E8-B807-4260-AB14-E12C9BACBDF3}"/>
              </a:ext>
            </a:extLst>
          </p:cNvPr>
          <p:cNvSpPr/>
          <p:nvPr userDrawn="1"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551D88-313F-4E9F-A50F-CD4813224B22}"/>
              </a:ext>
            </a:extLst>
          </p:cNvPr>
          <p:cNvSpPr txBox="1"/>
          <p:nvPr userDrawn="1"/>
        </p:nvSpPr>
        <p:spPr>
          <a:xfrm>
            <a:off x="495946" y="1968285"/>
            <a:ext cx="838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AD13AF40-CD37-4305-8B60-26E85D83602E}"/>
              </a:ext>
            </a:extLst>
          </p:cNvPr>
          <p:cNvSpPr txBox="1">
            <a:spLocks/>
          </p:cNvSpPr>
          <p:nvPr userDrawn="1"/>
        </p:nvSpPr>
        <p:spPr>
          <a:xfrm>
            <a:off x="866731" y="10179591"/>
            <a:ext cx="4972572" cy="825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5750" b="1">
                <a:latin typeface="Gill Sans MT"/>
                <a:ea typeface="+mj-ea"/>
                <a:cs typeface="Gill Sans MT"/>
              </a:defRPr>
            </a:lvl1pPr>
          </a:lstStyle>
          <a:p>
            <a:r>
              <a:rPr lang="cs-CZ" sz="4000" kern="0" dirty="0">
                <a:latin typeface="Gill Sans"/>
              </a:rPr>
              <a:t>Univerzita Karlova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C2194D-84FF-4792-AA2C-38ACA762CCA1}"/>
              </a:ext>
            </a:extLst>
          </p:cNvPr>
          <p:cNvSpPr txBox="1">
            <a:spLocks/>
          </p:cNvSpPr>
          <p:nvPr userDrawn="1"/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5984D4-0F36-4872-89E1-8934F1F66B2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2678" y="9020401"/>
            <a:ext cx="2738383" cy="20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-358008"/>
            <a:ext cx="8382000" cy="1715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About</a:t>
            </a:r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Univerzita Karlova</a:t>
            </a:r>
          </a:p>
        </p:txBody>
      </p:sp>
      <p:sp>
        <p:nvSpPr>
          <p:cNvPr id="12" name="object 35"/>
          <p:cNvSpPr/>
          <p:nvPr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F4964E5-7996-4BD8-BE97-09DAA230B48A}"/>
              </a:ext>
            </a:extLst>
          </p:cNvPr>
          <p:cNvSpPr/>
          <p:nvPr/>
        </p:nvSpPr>
        <p:spPr>
          <a:xfrm>
            <a:off x="0" y="121425"/>
            <a:ext cx="20104100" cy="804618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32">
            <a:extLst>
              <a:ext uri="{FF2B5EF4-FFF2-40B4-BE49-F238E27FC236}">
                <a16:creationId xmlns:a16="http://schemas.microsoft.com/office/drawing/2014/main" id="{1C0A5DBE-EEC0-442C-9C2C-AE73AE60FDE8}"/>
              </a:ext>
            </a:extLst>
          </p:cNvPr>
          <p:cNvSpPr/>
          <p:nvPr/>
        </p:nvSpPr>
        <p:spPr>
          <a:xfrm>
            <a:off x="6291026" y="8607815"/>
            <a:ext cx="0" cy="2391410"/>
          </a:xfrm>
          <a:custGeom>
            <a:avLst/>
            <a:gdLst/>
            <a:ahLst/>
            <a:cxnLst/>
            <a:rect l="l" t="t" r="r" b="b"/>
            <a:pathLst>
              <a:path h="2391409">
                <a:moveTo>
                  <a:pt x="0" y="0"/>
                </a:moveTo>
                <a:lnTo>
                  <a:pt x="0" y="239111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id="{82481C31-DA41-4505-9C03-57E6EC118661}"/>
              </a:ext>
            </a:extLst>
          </p:cNvPr>
          <p:cNvSpPr txBox="1"/>
          <p:nvPr/>
        </p:nvSpPr>
        <p:spPr>
          <a:xfrm>
            <a:off x="6804212" y="8655632"/>
            <a:ext cx="12981848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cs-CZ" sz="5400" b="1" dirty="0">
                <a:solidFill>
                  <a:srgbClr val="C00000"/>
                </a:solidFill>
                <a:latin typeface="Gill Sans MT"/>
                <a:cs typeface="Gill Sans MT"/>
              </a:rPr>
              <a:t>Kombinované intenzivní programy (BIP)</a:t>
            </a:r>
          </a:p>
          <a:p>
            <a:pPr marL="12700" algn="ctr">
              <a:lnSpc>
                <a:spcPct val="100000"/>
              </a:lnSpc>
            </a:pPr>
            <a:r>
              <a:rPr lang="cs-CZ" sz="4400" b="1" dirty="0">
                <a:latin typeface="Gill Sans MT"/>
                <a:cs typeface="Gill Sans MT"/>
              </a:rPr>
              <a:t>Vratislav Kozák</a:t>
            </a:r>
            <a:endParaRPr lang="en-US" sz="4000" b="1" dirty="0">
              <a:latin typeface="Gill Sans MT"/>
              <a:cs typeface="Gill Sans M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6" y="8697135"/>
            <a:ext cx="5752328" cy="22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BIP finance - přesuny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BIP 	Erasmus 131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b="1" dirty="0"/>
              <a:t>Možnost až 100% prostředků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endParaRPr lang="cs-CZ" sz="5158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Erasmus 131 	      BIP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b="1" dirty="0"/>
              <a:t>Možné </a:t>
            </a:r>
            <a:r>
              <a:rPr lang="cs-CZ" sz="5158" dirty="0"/>
              <a:t>jen na základě </a:t>
            </a:r>
            <a:r>
              <a:rPr lang="cs-CZ" sz="5158" b="1" dirty="0"/>
              <a:t>dodatku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2248524" y="2023672"/>
            <a:ext cx="749508" cy="38974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979405" y="5009214"/>
            <a:ext cx="749508" cy="38974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83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BIP závěrečná zpráva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Posouzení o způsobilosti BIP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Minimální kritéria: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Min. 3 zúčastněné programové země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Min. 3 VŠ z programových zemí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Min. 15 účastníků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3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BIP FAQ a podněty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Musí studenti projít výběrovým řízením?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Ano, ale jedná se o ad hoc VŘ 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endParaRPr lang="cs-CZ" sz="5158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Musí studenti absolvovat OLS?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Pokud fyzická část má trvání do 2 týdnů, tak nikoliv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BIP FAQ a podněty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Je třeba multilaterální smlouva s partnery?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Nikoliv, stačí jednotlivé IIA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endParaRPr lang="cs-CZ" sz="5158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Co v případě, že účastníci nedorazí?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Mít ideálně plán B 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9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-1" y="327099"/>
            <a:ext cx="13963974" cy="92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9056D1B-7380-48CC-82B5-F0A9F41E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333" y="3461048"/>
            <a:ext cx="170390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969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2700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12700" indent="0" algn="ctr" eaLnBrk="1" hangingPunct="1">
              <a:buClr>
                <a:srgbClr val="D32D3F"/>
              </a:buClr>
            </a:pPr>
            <a:endParaRPr 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en-GB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r>
              <a:rPr lang="cs-CZ" altLang="cs-CZ" sz="5400" dirty="0">
                <a:latin typeface="Gill Sans MT" pitchFamily="34" charset="-18"/>
              </a:rPr>
              <a:t>Děkuji mnohokrát za vaši pozornost a těším se na dotazy</a:t>
            </a:r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1C886018-7E6B-4040-8D61-445BF7D4CB3E}"/>
              </a:ext>
            </a:extLst>
          </p:cNvPr>
          <p:cNvSpPr/>
          <p:nvPr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5F48BCA-29ED-43AB-B699-E2935AA9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617" y="8210293"/>
            <a:ext cx="784535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cs-CZ" altLang="cs-CZ" sz="5400" dirty="0">
                <a:latin typeface="Gill Sans MT" pitchFamily="34" charset="-18"/>
              </a:rPr>
              <a:t>vratislav.kozak@ruk.cuni.cz</a:t>
            </a:r>
          </a:p>
          <a:p>
            <a:pPr algn="ctr" eaLnBrk="1" hangingPunct="1"/>
            <a:endParaRPr lang="cs-CZ" altLang="cs-CZ" sz="3600" dirty="0">
              <a:latin typeface="Gill Sans MT" pitchFamily="34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38F30D-3A31-47BF-9C3C-835DC298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04100" cy="5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2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-358008"/>
            <a:ext cx="8382000" cy="1715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 err="1">
                <a:solidFill>
                  <a:schemeClr val="bg1"/>
                </a:solidFill>
                <a:latin typeface="Gill Sans"/>
              </a:rPr>
              <a:t>About</a:t>
            </a:r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Univerzita Karlova</a:t>
            </a:r>
          </a:p>
        </p:txBody>
      </p:sp>
      <p:sp>
        <p:nvSpPr>
          <p:cNvPr id="12" name="object 35"/>
          <p:cNvSpPr/>
          <p:nvPr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F4964E5-7996-4BD8-BE97-09DAA230B48A}"/>
              </a:ext>
            </a:extLst>
          </p:cNvPr>
          <p:cNvSpPr/>
          <p:nvPr/>
        </p:nvSpPr>
        <p:spPr>
          <a:xfrm>
            <a:off x="0" y="121425"/>
            <a:ext cx="20104100" cy="804618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32">
            <a:extLst>
              <a:ext uri="{FF2B5EF4-FFF2-40B4-BE49-F238E27FC236}">
                <a16:creationId xmlns:a16="http://schemas.microsoft.com/office/drawing/2014/main" id="{1C0A5DBE-EEC0-442C-9C2C-AE73AE60FDE8}"/>
              </a:ext>
            </a:extLst>
          </p:cNvPr>
          <p:cNvSpPr/>
          <p:nvPr/>
        </p:nvSpPr>
        <p:spPr>
          <a:xfrm>
            <a:off x="6291026" y="8607815"/>
            <a:ext cx="0" cy="2391410"/>
          </a:xfrm>
          <a:custGeom>
            <a:avLst/>
            <a:gdLst/>
            <a:ahLst/>
            <a:cxnLst/>
            <a:rect l="l" t="t" r="r" b="b"/>
            <a:pathLst>
              <a:path h="2391409">
                <a:moveTo>
                  <a:pt x="0" y="0"/>
                </a:moveTo>
                <a:lnTo>
                  <a:pt x="0" y="239111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id="{82481C31-DA41-4505-9C03-57E6EC118661}"/>
              </a:ext>
            </a:extLst>
          </p:cNvPr>
          <p:cNvSpPr txBox="1"/>
          <p:nvPr/>
        </p:nvSpPr>
        <p:spPr>
          <a:xfrm>
            <a:off x="6804212" y="8655632"/>
            <a:ext cx="12981848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cs-CZ" sz="5400" b="1" dirty="0">
                <a:solidFill>
                  <a:srgbClr val="C00000"/>
                </a:solidFill>
                <a:latin typeface="Gill Sans MT"/>
                <a:cs typeface="Gill Sans MT"/>
              </a:rPr>
              <a:t>Krátkodobé studijní pobyty doktorandů</a:t>
            </a:r>
          </a:p>
          <a:p>
            <a:pPr marL="12700" algn="ctr">
              <a:lnSpc>
                <a:spcPct val="100000"/>
              </a:lnSpc>
            </a:pPr>
            <a:r>
              <a:rPr lang="cs-CZ" sz="4400" b="1" dirty="0">
                <a:latin typeface="Gill Sans MT"/>
                <a:cs typeface="Gill Sans MT"/>
              </a:rPr>
              <a:t>Ester Brožová</a:t>
            </a:r>
            <a:endParaRPr lang="en-US" sz="4000" b="1" dirty="0">
              <a:latin typeface="Gill Sans MT"/>
              <a:cs typeface="Gill Sans M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6" y="8697135"/>
            <a:ext cx="5752328" cy="22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Obecné informace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Délka mobility: 5-30 dní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endParaRPr lang="cs-CZ" sz="5158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Výše přidělené podpory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do 14. dne aktivity 70 Eur/den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od 15. dne aktivity 50 Eur/den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Možnost přidat 1 den před i po mobilitě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963507"/>
            <a:ext cx="8130004" cy="31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2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Administrace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Podobná pravidla jako </a:t>
            </a:r>
            <a:r>
              <a:rPr lang="cs-CZ" sz="5200" b="1" dirty="0"/>
              <a:t>běžný Erasmus výjezd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Opora v</a:t>
            </a:r>
            <a:r>
              <a:rPr lang="cs-CZ" sz="5200" b="1" dirty="0"/>
              <a:t> platném IIA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Student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Přihláška v online aplikaci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158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963507"/>
            <a:ext cx="8130004" cy="31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0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Administrace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Fakultní koordinátor: 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Nominace a přepnutí přihlášky na </a:t>
            </a:r>
            <a:r>
              <a:rPr lang="cs-CZ" sz="5158" dirty="0" err="1"/>
              <a:t>Zero</a:t>
            </a:r>
            <a:r>
              <a:rPr lang="cs-CZ" sz="5158" dirty="0"/>
              <a:t> grant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Rozhodnutí děkana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OZV RUK: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Podpis účastnické smlouvy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158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963507"/>
            <a:ext cx="8130004" cy="31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05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Financování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Zdrojem řádný Erasmus grant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Prostředky KA131 na studenty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Poměrová hranice:</a:t>
            </a:r>
          </a:p>
          <a:p>
            <a:pPr marL="1130478" lvl="1" indent="-376555">
              <a:spcBef>
                <a:spcPts val="2400"/>
              </a:spcBef>
              <a:buFont typeface="Arial"/>
              <a:buChar char="•"/>
            </a:pPr>
            <a:r>
              <a:rPr lang="cs-CZ" sz="5158" dirty="0"/>
              <a:t>Zapotřebí stanovit na základě zkušeností z pilotního roku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158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963507"/>
            <a:ext cx="8130004" cy="31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BIP obecně 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Aktivita součástí </a:t>
            </a:r>
            <a:r>
              <a:rPr lang="cs-CZ" sz="5200" b="1" dirty="0"/>
              <a:t>KA131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Kombinace </a:t>
            </a:r>
            <a:r>
              <a:rPr lang="cs-CZ" sz="5200" b="1" dirty="0"/>
              <a:t>fyzické</a:t>
            </a:r>
            <a:r>
              <a:rPr lang="cs-CZ" sz="5200" dirty="0"/>
              <a:t> a </a:t>
            </a:r>
            <a:r>
              <a:rPr lang="cs-CZ" sz="5200" b="1" dirty="0"/>
              <a:t>virtuální</a:t>
            </a:r>
            <a:r>
              <a:rPr lang="cs-CZ" sz="5200" dirty="0"/>
              <a:t> aktivity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Fyzická aktivita trvá </a:t>
            </a:r>
            <a:r>
              <a:rPr lang="cs-CZ" sz="5200" b="1" dirty="0"/>
              <a:t>5-30 dní 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Oceněno </a:t>
            </a:r>
            <a:r>
              <a:rPr lang="cs-CZ" sz="5200" b="1" dirty="0"/>
              <a:t>3 ECTS (min)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15-20 účastníků </a:t>
            </a:r>
            <a:r>
              <a:rPr lang="cs-CZ" sz="5200" dirty="0"/>
              <a:t>(studenti, zaměstnanci)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6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-1" y="327099"/>
            <a:ext cx="13963974" cy="92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9056D1B-7380-48CC-82B5-F0A9F41E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333" y="3461048"/>
            <a:ext cx="170390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969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2700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12700" indent="0" algn="ctr" eaLnBrk="1" hangingPunct="1">
              <a:buClr>
                <a:srgbClr val="D32D3F"/>
              </a:buClr>
            </a:pPr>
            <a:endParaRPr 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en-GB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r>
              <a:rPr lang="cs-CZ" altLang="cs-CZ" sz="5400" dirty="0">
                <a:latin typeface="Gill Sans MT" pitchFamily="34" charset="-18"/>
              </a:rPr>
              <a:t>Děkuji mnohokrát za vaši pozornost a těším se na dotazy</a:t>
            </a:r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1C886018-7E6B-4040-8D61-445BF7D4CB3E}"/>
              </a:ext>
            </a:extLst>
          </p:cNvPr>
          <p:cNvSpPr/>
          <p:nvPr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5F48BCA-29ED-43AB-B699-E2935AA9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524" y="8210293"/>
            <a:ext cx="765754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cs-CZ" altLang="cs-CZ" sz="5400" dirty="0">
                <a:latin typeface="Gill Sans MT" pitchFamily="34" charset="-18"/>
              </a:rPr>
              <a:t>ester.brozova@ruk.cuni.cz</a:t>
            </a:r>
          </a:p>
          <a:p>
            <a:pPr algn="ctr" eaLnBrk="1" hangingPunct="1"/>
            <a:endParaRPr lang="cs-CZ" altLang="cs-CZ" sz="3600" dirty="0">
              <a:latin typeface="Gill Sans MT" pitchFamily="34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38F30D-3A31-47BF-9C3C-835DC298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04100" cy="5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7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Cíle BIP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Inovativní</a:t>
            </a:r>
            <a:r>
              <a:rPr lang="cs-CZ" sz="5200" dirty="0"/>
              <a:t> způsob vzdělávání/výuky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Podpora </a:t>
            </a:r>
            <a:r>
              <a:rPr lang="cs-CZ" sz="5200" b="1" dirty="0"/>
              <a:t>mezinárodních</a:t>
            </a:r>
            <a:r>
              <a:rPr lang="cs-CZ" sz="5200" dirty="0"/>
              <a:t> i </a:t>
            </a:r>
            <a:r>
              <a:rPr lang="cs-CZ" sz="5200" b="1" dirty="0"/>
              <a:t>mezioborových</a:t>
            </a:r>
            <a:r>
              <a:rPr lang="cs-CZ" sz="5200" dirty="0"/>
              <a:t> kurzů 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Týmová spolupráce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Tvorba nových </a:t>
            </a:r>
            <a:r>
              <a:rPr lang="cs-CZ" sz="5200" b="1" dirty="0"/>
              <a:t>hybridních</a:t>
            </a:r>
            <a:r>
              <a:rPr lang="cs-CZ" sz="5200" dirty="0"/>
              <a:t> </a:t>
            </a:r>
            <a:r>
              <a:rPr lang="cs-CZ" sz="5200" b="1" dirty="0"/>
              <a:t>kurzů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Podmínky BIP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15-20 </a:t>
            </a:r>
            <a:r>
              <a:rPr lang="cs-CZ" sz="5200" dirty="0"/>
              <a:t>účastníků </a:t>
            </a: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Nepočítají se </a:t>
            </a:r>
            <a:r>
              <a:rPr lang="cs-CZ" sz="5200" b="1" dirty="0"/>
              <a:t>zaměstnanci</a:t>
            </a:r>
            <a:r>
              <a:rPr lang="cs-CZ" sz="5200" dirty="0"/>
              <a:t> z realizačního týmu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Nepočítají se </a:t>
            </a:r>
            <a:r>
              <a:rPr lang="cs-CZ" sz="5200" b="1" dirty="0"/>
              <a:t>domácí</a:t>
            </a:r>
            <a:r>
              <a:rPr lang="cs-CZ" sz="5200" dirty="0"/>
              <a:t> účastníci</a:t>
            </a: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Je třeba počítat účastníky do </a:t>
            </a:r>
            <a:r>
              <a:rPr lang="cs-CZ" sz="5200" dirty="0" err="1"/>
              <a:t>proposalu</a:t>
            </a:r>
            <a:r>
              <a:rPr lang="cs-CZ" sz="5200" dirty="0"/>
              <a:t> </a:t>
            </a:r>
            <a:r>
              <a:rPr lang="cs-CZ" sz="5200" b="1" dirty="0"/>
              <a:t>bez</a:t>
            </a:r>
            <a:r>
              <a:rPr lang="cs-CZ" sz="5200" dirty="0"/>
              <a:t> domácích 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Fyzická aktivita </a:t>
            </a:r>
            <a:r>
              <a:rPr lang="cs-CZ" sz="5200" dirty="0"/>
              <a:t>může proběhnout přímo na </a:t>
            </a:r>
            <a:r>
              <a:rPr lang="cs-CZ" sz="5200" b="1" dirty="0"/>
              <a:t>přijímací instituci (musí být v dané zemi) 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6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Podmínky BIP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Studenti získají min. </a:t>
            </a:r>
            <a:r>
              <a:rPr lang="cs-CZ" sz="5200" b="1" dirty="0"/>
              <a:t>3 ECTS</a:t>
            </a:r>
            <a:r>
              <a:rPr lang="cs-CZ" sz="5200" dirty="0"/>
              <a:t> 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Do programu musí být zapojeny min. </a:t>
            </a:r>
            <a:r>
              <a:rPr lang="cs-CZ" sz="5200" b="1" dirty="0"/>
              <a:t>3 držitelé ECHE (VŠ)</a:t>
            </a:r>
            <a:endParaRPr lang="cs-CZ" sz="5200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Zapojené instituce musí být min. ze </a:t>
            </a:r>
            <a:r>
              <a:rPr lang="cs-CZ" sz="5200" b="1" dirty="0"/>
              <a:t>3 programových zemí </a:t>
            </a:r>
            <a:r>
              <a:rPr lang="cs-CZ" sz="5200" dirty="0"/>
              <a:t>Erasmu</a:t>
            </a: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Přidaná hodnota ke </a:t>
            </a:r>
            <a:r>
              <a:rPr lang="cs-CZ" sz="5200" b="1" dirty="0"/>
              <a:t>stávajícím</a:t>
            </a:r>
            <a:r>
              <a:rPr lang="cs-CZ" sz="5200" dirty="0"/>
              <a:t> </a:t>
            </a:r>
            <a:r>
              <a:rPr lang="cs-CZ" sz="5200"/>
              <a:t>kurzům obou stran </a:t>
            </a:r>
            <a:endParaRPr lang="cs-CZ" sz="5200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Může se jednat i o </a:t>
            </a:r>
            <a:r>
              <a:rPr lang="cs-CZ" sz="5200" b="1" dirty="0"/>
              <a:t>víceletý program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7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Podmínky BIP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Mohou se zapojit i tzv. </a:t>
            </a:r>
            <a:r>
              <a:rPr lang="cs-CZ" sz="5200" b="1" dirty="0"/>
              <a:t>partnerské </a:t>
            </a:r>
            <a:r>
              <a:rPr lang="cs-CZ" sz="5200" dirty="0"/>
              <a:t>(nikoliv programové) </a:t>
            </a:r>
            <a:r>
              <a:rPr lang="cs-CZ" sz="5200" b="1" dirty="0"/>
              <a:t>země</a:t>
            </a:r>
            <a:endParaRPr lang="cs-CZ" sz="5200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Partnerské země se ovšem zapojí jen na </a:t>
            </a:r>
            <a:r>
              <a:rPr lang="cs-CZ" sz="5200" b="1" dirty="0"/>
              <a:t>vlastní náklady</a:t>
            </a:r>
            <a:endParaRPr lang="cs-CZ" sz="5200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Účastníci z partnerských zemí se </a:t>
            </a:r>
            <a:r>
              <a:rPr lang="cs-CZ" sz="5200" b="1" dirty="0"/>
              <a:t>nezapočítávají</a:t>
            </a:r>
            <a:r>
              <a:rPr lang="cs-CZ" sz="5200" dirty="0"/>
              <a:t> mezi min. počet účastníků (15 lidí)</a:t>
            </a: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8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Účastníci BIP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Studenti</a:t>
            </a:r>
            <a:r>
              <a:rPr lang="cs-CZ" sz="5200" dirty="0"/>
              <a:t> jakékoliv úrovně studia na UK</a:t>
            </a: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Zaměstnanci </a:t>
            </a:r>
            <a:r>
              <a:rPr lang="cs-CZ" sz="5200" dirty="0"/>
              <a:t>UK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Pedagogové</a:t>
            </a:r>
            <a:r>
              <a:rPr lang="cs-CZ" sz="5200" dirty="0"/>
              <a:t> a </a:t>
            </a:r>
            <a:r>
              <a:rPr lang="cs-CZ" sz="5200" b="1" dirty="0"/>
              <a:t>školitelé</a:t>
            </a:r>
            <a:r>
              <a:rPr lang="cs-CZ" sz="5200" dirty="0"/>
              <a:t> zapojení do realizace programu </a:t>
            </a: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Studenti i zaměstnanci z jiných institucí, nežli z domácí instituce </a:t>
            </a: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9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BIP finance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Speciální kategorie v rámci </a:t>
            </a:r>
            <a:r>
              <a:rPr lang="cs-CZ" sz="5200" b="1" dirty="0"/>
              <a:t>Grantové smlouvy 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dirty="0"/>
              <a:t>Žádá si jen </a:t>
            </a:r>
            <a:r>
              <a:rPr lang="cs-CZ" sz="5200" b="1" dirty="0"/>
              <a:t>koordinující instituce</a:t>
            </a:r>
            <a:endParaRPr lang="cs-CZ" sz="5200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400€ na účastníka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Max. 8000€ (20 účastníků)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Nezapočítávají se </a:t>
            </a:r>
            <a:r>
              <a:rPr lang="cs-CZ" sz="5200" dirty="0"/>
              <a:t>lektoři a účastníci z koordinující instituce či tzv. partnerských zemí</a:t>
            </a: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0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sz="6600" b="1" dirty="0">
                <a:solidFill>
                  <a:schemeClr val="bg1"/>
                </a:solidFill>
              </a:rPr>
              <a:t>BIP finance - využití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999" y="1765618"/>
            <a:ext cx="10972149" cy="9105435"/>
          </a:xfrm>
        </p:spPr>
        <p:txBody>
          <a:bodyPr lIns="91440" tIns="45720" rIns="91440" bIns="45720" anchor="t"/>
          <a:lstStyle/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Organizace </a:t>
            </a:r>
            <a:r>
              <a:rPr lang="cs-CZ" sz="5200" dirty="0"/>
              <a:t>programu</a:t>
            </a: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Odměny </a:t>
            </a:r>
            <a:r>
              <a:rPr lang="cs-CZ" sz="5200" dirty="0"/>
              <a:t>pro lektory BIP</a:t>
            </a: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Pronájem </a:t>
            </a:r>
            <a:r>
              <a:rPr lang="cs-CZ" sz="5200" dirty="0"/>
              <a:t>prostor, vybavení aj.</a:t>
            </a:r>
            <a:endParaRPr lang="cs-CZ" sz="5200" b="1" dirty="0"/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Exkurze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Materiální náklady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Překlady a tlumočení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r>
              <a:rPr lang="cs-CZ" sz="5200" b="1" dirty="0"/>
              <a:t>Přípravné návštěvy</a:t>
            </a:r>
          </a:p>
          <a:p>
            <a:pPr marL="376555" indent="-376555">
              <a:spcBef>
                <a:spcPts val="2400"/>
              </a:spcBef>
              <a:buFont typeface="Arial"/>
              <a:buChar char="•"/>
            </a:pPr>
            <a:endParaRPr lang="cs-CZ" sz="5200" dirty="0"/>
          </a:p>
          <a:p>
            <a:pPr marL="376555" indent="-376555"/>
            <a:endParaRPr lang="cs-CZ" dirty="0"/>
          </a:p>
          <a:p>
            <a:pPr marL="376555" indent="-376555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170" y="3796665"/>
            <a:ext cx="8130004" cy="34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148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71616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bout UK_prezentace">
      <a:majorFont>
        <a:latin typeface="Gill Sans"/>
        <a:ea typeface=""/>
        <a:cs typeface=""/>
      </a:majorFont>
      <a:minorFont>
        <a:latin typeface="Gill Sans MT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B58F92E54B614DB635B0EECFEE68BB" ma:contentTypeVersion="" ma:contentTypeDescription="Vytvoří nový dokument" ma:contentTypeScope="" ma:versionID="6302741a3b51062bd97846d8b127a1cb">
  <xsd:schema xmlns:xsd="http://www.w3.org/2001/XMLSchema" xmlns:xs="http://www.w3.org/2001/XMLSchema" xmlns:p="http://schemas.microsoft.com/office/2006/metadata/properties" xmlns:ns1="http://schemas.microsoft.com/sharepoint/v3" xmlns:ns2="e925f76f-902c-4ee3-96e0-131a15f826a2" xmlns:ns3="e9456021-6181-4768-979a-2392983b0a1c" xmlns:ns4="ddd4955e-e515-422d-8a4e-24f85441c1a6" targetNamespace="http://schemas.microsoft.com/office/2006/metadata/properties" ma:root="true" ma:fieldsID="c581b1bcccd636540cb275280c1e82d9" ns1:_="" ns2:_="" ns3:_="" ns4:_="">
    <xsd:import namespace="http://schemas.microsoft.com/sharepoint/v3"/>
    <xsd:import namespace="e925f76f-902c-4ee3-96e0-131a15f826a2"/>
    <xsd:import namespace="e9456021-6181-4768-979a-2392983b0a1c"/>
    <xsd:import namespace="ddd4955e-e515-422d-8a4e-24f85441c1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Vlastnosti zásad jednotného dodržování předpisů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Akce uživatelského rozhraní zásad jednotného dodržování předpisů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5f76f-902c-4ee3-96e0-131a15f82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56021-6181-4768-979a-2392983b0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Značky obrázků" ma:readOnly="false" ma:fieldId="{5cf76f15-5ced-4ddc-b409-7134ff3c332f}" ma:taxonomyMulti="true" ma:sspId="51e6f024-4790-4b5c-b7d7-a90983c0c4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4955e-e515-422d-8a4e-24f85441c1a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D252D408-9865-4DE1-869F-9B1CAAA19E41}" ma:internalName="TaxCatchAll" ma:showField="CatchAllData" ma:web="{e925f76f-902c-4ee3-96e0-131a15f826a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ddd4955e-e515-422d-8a4e-24f85441c1a6" xsi:nil="true"/>
    <lcf76f155ced4ddcb4097134ff3c332f xmlns="e9456021-6181-4768-979a-2392983b0a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58DA71-30A4-4038-ADC6-59F1D299B2A7}"/>
</file>

<file path=customXml/itemProps2.xml><?xml version="1.0" encoding="utf-8"?>
<ds:datastoreItem xmlns:ds="http://schemas.openxmlformats.org/officeDocument/2006/customXml" ds:itemID="{AE9A47BD-9D24-421A-88B3-29CD456AB517}"/>
</file>

<file path=customXml/itemProps3.xml><?xml version="1.0" encoding="utf-8"?>
<ds:datastoreItem xmlns:ds="http://schemas.openxmlformats.org/officeDocument/2006/customXml" ds:itemID="{3D158340-B993-4914-B7D3-E8E0F3814D1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8474</TotalTime>
  <Words>521</Words>
  <Application>Microsoft Office PowerPoint</Application>
  <PresentationFormat>Vlastní</PresentationFormat>
  <Paragraphs>202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Gill Sans</vt:lpstr>
      <vt:lpstr>Gill Sans MT</vt:lpstr>
      <vt:lpstr>Wingdings</vt:lpstr>
      <vt:lpstr>Motiv Office</vt:lpstr>
      <vt:lpstr>Prezentace aplikace PowerPoint</vt:lpstr>
      <vt:lpstr>BIP obecně </vt:lpstr>
      <vt:lpstr>Cíle BIP</vt:lpstr>
      <vt:lpstr>Podmínky BIP</vt:lpstr>
      <vt:lpstr>Podmínky BIP</vt:lpstr>
      <vt:lpstr>Podmínky BIP</vt:lpstr>
      <vt:lpstr>Účastníci BIP</vt:lpstr>
      <vt:lpstr>BIP finance</vt:lpstr>
      <vt:lpstr>BIP finance - využití</vt:lpstr>
      <vt:lpstr>BIP finance - přesuny</vt:lpstr>
      <vt:lpstr>BIP závěrečná zpráva</vt:lpstr>
      <vt:lpstr>BIP FAQ a podněty</vt:lpstr>
      <vt:lpstr>BIP FAQ a podněty</vt:lpstr>
      <vt:lpstr>Prezentace aplikace PowerPoint</vt:lpstr>
      <vt:lpstr>Prezentace aplikace PowerPoint</vt:lpstr>
      <vt:lpstr>Obecné informace</vt:lpstr>
      <vt:lpstr>Administrace</vt:lpstr>
      <vt:lpstr>Administrace</vt:lpstr>
      <vt:lpstr>Financování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Podzimek</dc:creator>
  <cp:lastModifiedBy>Ester Brožová</cp:lastModifiedBy>
  <cp:revision>347</cp:revision>
  <cp:lastPrinted>2018-03-02T13:31:20Z</cp:lastPrinted>
  <dcterms:created xsi:type="dcterms:W3CDTF">2017-06-20T08:09:59Z</dcterms:created>
  <dcterms:modified xsi:type="dcterms:W3CDTF">2022-01-05T06:49:36Z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0x010100BAB58F92E54B614DB635B0EECFEE68BB</vt:lpwstr>
  </property>
  <property fmtid="{D5CDD505-2E9C-101B-9397-08002B2CF9AE}" pid="3" name="MediaServiceImageTags">
    <vt:lpwstr/>
  </property>
</Properties>
</file>